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4"/>
  </p:sldMasterIdLst>
  <p:notesMasterIdLst>
    <p:notesMasterId r:id="rId22"/>
  </p:notesMasterIdLst>
  <p:handoutMasterIdLst>
    <p:handoutMasterId r:id="rId23"/>
  </p:handoutMasterIdLst>
  <p:sldIdLst>
    <p:sldId id="256" r:id="rId5"/>
    <p:sldId id="266" r:id="rId6"/>
    <p:sldId id="268" r:id="rId7"/>
    <p:sldId id="278" r:id="rId8"/>
    <p:sldId id="269" r:id="rId9"/>
    <p:sldId id="279" r:id="rId10"/>
    <p:sldId id="271" r:id="rId11"/>
    <p:sldId id="270" r:id="rId12"/>
    <p:sldId id="272" r:id="rId13"/>
    <p:sldId id="277" r:id="rId14"/>
    <p:sldId id="273" r:id="rId15"/>
    <p:sldId id="274" r:id="rId16"/>
    <p:sldId id="275" r:id="rId17"/>
    <p:sldId id="276" r:id="rId18"/>
    <p:sldId id="280" r:id="rId19"/>
    <p:sldId id="282" r:id="rId20"/>
    <p:sldId id="2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05" autoAdjust="0"/>
  </p:normalViewPr>
  <p:slideViewPr>
    <p:cSldViewPr snapToGrid="0">
      <p:cViewPr varScale="1">
        <p:scale>
          <a:sx n="162" d="100"/>
          <a:sy n="162" d="100"/>
        </p:scale>
        <p:origin x="100" y="14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6/24/2023</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6/24/2023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8A87A34-81AB-432B-8DAE-1953F412C126}" type="datetimeFigureOut">
              <a:rPr lang="en-US" smtClean="0"/>
              <a:t>6/24/2023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8572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246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7338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5822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87669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71328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31942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927809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480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807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499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515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6774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409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6/24/2023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009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60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588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6/24/2023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8889973"/>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poonful of cereal and milk&#10;&#10;Description automatically generated with medium confidence">
            <a:extLst>
              <a:ext uri="{FF2B5EF4-FFF2-40B4-BE49-F238E27FC236}">
                <a16:creationId xmlns:a16="http://schemas.microsoft.com/office/drawing/2014/main" id="{5F32BB60-4C10-6F52-A344-7CA9460B7DED}"/>
              </a:ext>
            </a:extLst>
          </p:cNvPr>
          <p:cNvPicPr>
            <a:picLocks noChangeAspect="1"/>
          </p:cNvPicPr>
          <p:nvPr/>
        </p:nvPicPr>
        <p:blipFill rotWithShape="1">
          <a:blip r:embed="rId3">
            <a:alphaModFix amt="35000"/>
          </a:blip>
          <a:srcRect t="14122"/>
          <a:stretch/>
        </p:blipFill>
        <p:spPr>
          <a:xfrm>
            <a:off x="20" y="10"/>
            <a:ext cx="12191980" cy="685799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3243262" y="1557867"/>
            <a:ext cx="7197726" cy="2421464"/>
          </a:xfrm>
        </p:spPr>
        <p:txBody>
          <a:bodyPr>
            <a:normAutofit/>
          </a:bodyPr>
          <a:lstStyle/>
          <a:p>
            <a:r>
              <a:rPr lang="en-US" dirty="0"/>
              <a:t>Cereal ratings</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1751012" y="3886200"/>
            <a:ext cx="8689976" cy="1909417"/>
          </a:xfrm>
        </p:spPr>
        <p:txBody>
          <a:bodyPr>
            <a:normAutofit fontScale="92500" lnSpcReduction="10000"/>
          </a:bodyPr>
          <a:lstStyle/>
          <a:p>
            <a:pPr>
              <a:lnSpc>
                <a:spcPct val="110000"/>
              </a:lnSpc>
            </a:pPr>
            <a:r>
              <a:rPr lang="en-US" sz="2400" dirty="0">
                <a:solidFill>
                  <a:schemeClr val="tx1">
                    <a:lumMod val="65000"/>
                    <a:lumOff val="35000"/>
                  </a:schemeClr>
                </a:solidFill>
              </a:rPr>
              <a:t>Linear regression model</a:t>
            </a:r>
          </a:p>
          <a:p>
            <a:pPr>
              <a:lnSpc>
                <a:spcPct val="110000"/>
              </a:lnSpc>
            </a:pPr>
            <a:r>
              <a:rPr lang="en-US" sz="2400" dirty="0">
                <a:solidFill>
                  <a:schemeClr val="tx1">
                    <a:lumMod val="65000"/>
                    <a:lumOff val="35000"/>
                  </a:schemeClr>
                </a:solidFill>
              </a:rPr>
              <a:t>Ceis312</a:t>
            </a:r>
          </a:p>
          <a:p>
            <a:pPr>
              <a:lnSpc>
                <a:spcPct val="110000"/>
              </a:lnSpc>
            </a:pPr>
            <a:r>
              <a:rPr lang="en-US" sz="2400" dirty="0">
                <a:solidFill>
                  <a:schemeClr val="tx1">
                    <a:lumMod val="65000"/>
                    <a:lumOff val="35000"/>
                  </a:schemeClr>
                </a:solidFill>
              </a:rPr>
              <a:t>Miguel </a:t>
            </a:r>
            <a:r>
              <a:rPr lang="en-US" sz="2400" dirty="0" err="1">
                <a:solidFill>
                  <a:schemeClr val="tx1">
                    <a:lumMod val="65000"/>
                    <a:lumOff val="35000"/>
                  </a:schemeClr>
                </a:solidFill>
              </a:rPr>
              <a:t>mastache</a:t>
            </a:r>
            <a:r>
              <a:rPr lang="en-US" sz="2400" dirty="0">
                <a:solidFill>
                  <a:schemeClr val="tx1">
                    <a:lumMod val="65000"/>
                    <a:lumOff val="35000"/>
                  </a:schemeClr>
                </a:solidFill>
              </a:rPr>
              <a:t> </a:t>
            </a:r>
          </a:p>
          <a:p>
            <a:pPr>
              <a:lnSpc>
                <a:spcPct val="110000"/>
              </a:lnSpc>
            </a:pPr>
            <a:r>
              <a:rPr lang="en-US" sz="2400" dirty="0">
                <a:solidFill>
                  <a:schemeClr val="tx1">
                    <a:lumMod val="65000"/>
                    <a:lumOff val="35000"/>
                  </a:schemeClr>
                </a:solidFill>
              </a:rPr>
              <a:t>6/24/23</a:t>
            </a:r>
          </a:p>
        </p:txBody>
      </p:sp>
    </p:spTree>
    <p:extLst>
      <p:ext uri="{BB962C8B-B14F-4D97-AF65-F5344CB8AC3E}">
        <p14:creationId xmlns:p14="http://schemas.microsoft.com/office/powerpoint/2010/main" val="2642022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685801" y="609600"/>
            <a:ext cx="5219699" cy="1456267"/>
          </a:xfrm>
        </p:spPr>
        <p:txBody>
          <a:bodyPr vert="horz" lIns="91440" tIns="45720" rIns="91440" bIns="45720" rtlCol="0">
            <a:normAutofit/>
          </a:bodyPr>
          <a:lstStyle/>
          <a:p>
            <a:pPr>
              <a:lnSpc>
                <a:spcPct val="90000"/>
              </a:lnSpc>
            </a:pPr>
            <a:r>
              <a:rPr lang="en-US" sz="3300" dirty="0"/>
              <a:t>Split data set used for training linear regression model</a:t>
            </a:r>
          </a:p>
        </p:txBody>
      </p:sp>
      <p:sp>
        <p:nvSpPr>
          <p:cNvPr id="5" name="Content Placeholder 2">
            <a:extLst>
              <a:ext uri="{FF2B5EF4-FFF2-40B4-BE49-F238E27FC236}">
                <a16:creationId xmlns:a16="http://schemas.microsoft.com/office/drawing/2014/main" id="{82DB21AE-D22E-055F-B6C5-BA5578627C1F}"/>
              </a:ext>
            </a:extLst>
          </p:cNvPr>
          <p:cNvSpPr>
            <a:spLocks noGrp="1"/>
          </p:cNvSpPr>
          <p:nvPr>
            <p:ph idx="1"/>
          </p:nvPr>
        </p:nvSpPr>
        <p:spPr>
          <a:xfrm>
            <a:off x="685801" y="2142067"/>
            <a:ext cx="5219699" cy="3649133"/>
          </a:xfrm>
        </p:spPr>
        <p:txBody>
          <a:bodyPr>
            <a:normAutofit/>
          </a:bodyPr>
          <a:lstStyle/>
          <a:p>
            <a:r>
              <a:rPr lang="en-US" dirty="0"/>
              <a:t>You can see the data output from the data split module for training the mode, and which features were ultimately selected to predict the rating.</a:t>
            </a:r>
          </a:p>
        </p:txBody>
      </p:sp>
      <p:pic>
        <p:nvPicPr>
          <p:cNvPr id="4" name="Picture 3">
            <a:extLst>
              <a:ext uri="{FF2B5EF4-FFF2-40B4-BE49-F238E27FC236}">
                <a16:creationId xmlns:a16="http://schemas.microsoft.com/office/drawing/2014/main" id="{C4823487-B283-056E-3B09-A47DE1D1ABAA}"/>
              </a:ext>
            </a:extLst>
          </p:cNvPr>
          <p:cNvPicPr>
            <a:picLocks noChangeAspect="1"/>
          </p:cNvPicPr>
          <p:nvPr/>
        </p:nvPicPr>
        <p:blipFill>
          <a:blip r:embed="rId3"/>
          <a:stretch>
            <a:fillRect/>
          </a:stretch>
        </p:blipFill>
        <p:spPr>
          <a:xfrm>
            <a:off x="7622836" y="0"/>
            <a:ext cx="4569164" cy="6858000"/>
          </a:xfrm>
          <a:prstGeom prst="rect">
            <a:avLst/>
          </a:prstGeom>
        </p:spPr>
      </p:pic>
    </p:spTree>
    <p:extLst>
      <p:ext uri="{BB962C8B-B14F-4D97-AF65-F5344CB8AC3E}">
        <p14:creationId xmlns:p14="http://schemas.microsoft.com/office/powerpoint/2010/main" val="220584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7865806" y="643463"/>
            <a:ext cx="3706762" cy="1608124"/>
          </a:xfrm>
        </p:spPr>
        <p:txBody>
          <a:bodyPr vert="horz" lIns="91440" tIns="45720" rIns="91440" bIns="45720" rtlCol="0">
            <a:normAutofit/>
          </a:bodyPr>
          <a:lstStyle/>
          <a:p>
            <a:pPr>
              <a:lnSpc>
                <a:spcPct val="90000"/>
              </a:lnSpc>
            </a:pPr>
            <a:r>
              <a:rPr lang="en-US" sz="2800" dirty="0"/>
              <a:t>Iteration of normalized features</a:t>
            </a:r>
          </a:p>
        </p:txBody>
      </p:sp>
      <p:pic>
        <p:nvPicPr>
          <p:cNvPr id="4" name="Picture 3">
            <a:extLst>
              <a:ext uri="{FF2B5EF4-FFF2-40B4-BE49-F238E27FC236}">
                <a16:creationId xmlns:a16="http://schemas.microsoft.com/office/drawing/2014/main" id="{335B9673-CCFC-A619-207B-F4BEFFDA357A}"/>
              </a:ext>
            </a:extLst>
          </p:cNvPr>
          <p:cNvPicPr>
            <a:picLocks noChangeAspect="1"/>
          </p:cNvPicPr>
          <p:nvPr/>
        </p:nvPicPr>
        <p:blipFill>
          <a:blip r:embed="rId3"/>
          <a:stretch>
            <a:fillRect/>
          </a:stretch>
        </p:blipFill>
        <p:spPr>
          <a:xfrm>
            <a:off x="643464" y="1709172"/>
            <a:ext cx="6897878" cy="344893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5" name="Content Placeholder 2">
            <a:extLst>
              <a:ext uri="{FF2B5EF4-FFF2-40B4-BE49-F238E27FC236}">
                <a16:creationId xmlns:a16="http://schemas.microsoft.com/office/drawing/2014/main" id="{82DB21AE-D22E-055F-B6C5-BA5578627C1F}"/>
              </a:ext>
            </a:extLst>
          </p:cNvPr>
          <p:cNvSpPr>
            <a:spLocks noGrp="1"/>
          </p:cNvSpPr>
          <p:nvPr>
            <p:ph idx="1"/>
          </p:nvPr>
        </p:nvSpPr>
        <p:spPr>
          <a:xfrm>
            <a:off x="7865806" y="2251587"/>
            <a:ext cx="3706762" cy="3972232"/>
          </a:xfrm>
        </p:spPr>
        <p:txBody>
          <a:bodyPr>
            <a:normAutofit/>
          </a:bodyPr>
          <a:lstStyle/>
          <a:p>
            <a:pPr marL="0" indent="0">
              <a:buNone/>
            </a:pPr>
            <a:r>
              <a:rPr lang="en-US" dirty="0">
                <a:effectLst/>
                <a:latin typeface="Cabri Light"/>
                <a:ea typeface="Constantia" panose="02030602050306030303" pitchFamily="18" charset="0"/>
                <a:cs typeface="Times New Roman" panose="02020603050405020304" pitchFamily="18" charset="0"/>
              </a:rPr>
              <a:t>In a </a:t>
            </a:r>
            <a:r>
              <a:rPr lang="en-US" dirty="0">
                <a:latin typeface="Cabri Light"/>
                <a:ea typeface="Constantia" panose="02030602050306030303" pitchFamily="18" charset="0"/>
                <a:cs typeface="Times New Roman" panose="02020603050405020304" pitchFamily="18" charset="0"/>
              </a:rPr>
              <a:t>separate model instance, e</a:t>
            </a:r>
            <a:r>
              <a:rPr lang="en-US" dirty="0">
                <a:effectLst/>
                <a:latin typeface="Cabri Light"/>
                <a:ea typeface="Constantia" panose="02030602050306030303" pitchFamily="18" charset="0"/>
                <a:cs typeface="Times New Roman" panose="02020603050405020304" pitchFamily="18" charset="0"/>
              </a:rPr>
              <a:t>ac</a:t>
            </a:r>
            <a:r>
              <a:rPr lang="en-US" dirty="0">
                <a:latin typeface="Cabri Light"/>
                <a:ea typeface="Constantia" panose="02030602050306030303" pitchFamily="18" charset="0"/>
                <a:cs typeface="Times New Roman" panose="02020603050405020304" pitchFamily="18" charset="0"/>
              </a:rPr>
              <a:t>h feature whose weight was less than 1/100</a:t>
            </a:r>
            <a:r>
              <a:rPr lang="en-US" baseline="30000" dirty="0">
                <a:latin typeface="Cabri Light"/>
                <a:ea typeface="Constantia" panose="02030602050306030303" pitchFamily="18" charset="0"/>
                <a:cs typeface="Times New Roman" panose="02020603050405020304" pitchFamily="18" charset="0"/>
              </a:rPr>
              <a:t>th</a:t>
            </a:r>
            <a:r>
              <a:rPr lang="en-US" dirty="0">
                <a:latin typeface="Cabri Light"/>
                <a:ea typeface="Constantia" panose="02030602050306030303" pitchFamily="18" charset="0"/>
                <a:cs typeface="Times New Roman" panose="02020603050405020304" pitchFamily="18" charset="0"/>
              </a:rPr>
              <a:t> was tested, for impact on the Coefficient of Determination, and Root Mean Squared Error. Where each feature was iteratively eliminated, and the path with the highest R</a:t>
            </a:r>
            <a:r>
              <a:rPr lang="en-US" baseline="30000" dirty="0">
                <a:latin typeface="Cabri Light"/>
                <a:ea typeface="Constantia" panose="02030602050306030303" pitchFamily="18" charset="0"/>
                <a:cs typeface="Times New Roman" panose="02020603050405020304" pitchFamily="18" charset="0"/>
              </a:rPr>
              <a:t>2</a:t>
            </a:r>
            <a:r>
              <a:rPr lang="en-US" dirty="0">
                <a:latin typeface="Cabri Light"/>
                <a:ea typeface="Constantia" panose="02030602050306030303" pitchFamily="18" charset="0"/>
                <a:cs typeface="Times New Roman" panose="02020603050405020304" pitchFamily="18" charset="0"/>
              </a:rPr>
              <a:t> was chosen. The features that were challenged were identified using the Permutation Feature Importance output, and  selections were made based on the output of the Evaluate Model module.</a:t>
            </a:r>
            <a:endParaRPr lang="en-US" dirty="0">
              <a:effectLst/>
              <a:latin typeface="Cabri Light"/>
              <a:ea typeface="Constantia" panose="02030602050306030303"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1461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685801" y="1358900"/>
            <a:ext cx="3771899" cy="1651000"/>
          </a:xfrm>
        </p:spPr>
        <p:txBody>
          <a:bodyPr vert="horz" lIns="91440" tIns="45720" rIns="91440" bIns="45720" rtlCol="0" anchor="b">
            <a:normAutofit/>
          </a:bodyPr>
          <a:lstStyle/>
          <a:p>
            <a:r>
              <a:rPr lang="en-US" sz="2400" dirty="0"/>
              <a:t>Final Evaluation of remaining models</a:t>
            </a:r>
          </a:p>
        </p:txBody>
      </p:sp>
      <p:sp>
        <p:nvSpPr>
          <p:cNvPr id="5" name="Content Placeholder 2">
            <a:extLst>
              <a:ext uri="{FF2B5EF4-FFF2-40B4-BE49-F238E27FC236}">
                <a16:creationId xmlns:a16="http://schemas.microsoft.com/office/drawing/2014/main" id="{82DB21AE-D22E-055F-B6C5-BA5578627C1F}"/>
              </a:ext>
            </a:extLst>
          </p:cNvPr>
          <p:cNvSpPr>
            <a:spLocks noGrp="1"/>
          </p:cNvSpPr>
          <p:nvPr>
            <p:ph idx="1"/>
          </p:nvPr>
        </p:nvSpPr>
        <p:spPr>
          <a:xfrm>
            <a:off x="685801" y="3009900"/>
            <a:ext cx="3771899" cy="2781300"/>
          </a:xfrm>
        </p:spPr>
        <p:txBody>
          <a:bodyPr anchor="t">
            <a:normAutofit/>
          </a:bodyPr>
          <a:lstStyle/>
          <a:p>
            <a:pPr marL="0" indent="0">
              <a:buNone/>
            </a:pPr>
            <a:r>
              <a:rPr lang="en-US" sz="1600" dirty="0">
                <a:effectLst/>
                <a:latin typeface="Cabri Light"/>
                <a:ea typeface="Constantia" panose="02030602050306030303" pitchFamily="18" charset="0"/>
                <a:cs typeface="Times New Roman" panose="02020603050405020304" pitchFamily="18" charset="0"/>
              </a:rPr>
              <a:t>The iteration process eliminated all features with a weight less than 1/100</a:t>
            </a:r>
            <a:r>
              <a:rPr lang="en-US" sz="1600" baseline="30000" dirty="0">
                <a:effectLst/>
                <a:latin typeface="Cabri Light"/>
                <a:ea typeface="Constantia" panose="02030602050306030303" pitchFamily="18" charset="0"/>
                <a:cs typeface="Times New Roman" panose="02020603050405020304" pitchFamily="18" charset="0"/>
              </a:rPr>
              <a:t>th</a:t>
            </a:r>
            <a:r>
              <a:rPr lang="en-US" sz="1600" dirty="0">
                <a:effectLst/>
                <a:latin typeface="Cabri Light"/>
                <a:ea typeface="Constantia" panose="02030602050306030303" pitchFamily="18" charset="0"/>
                <a:cs typeface="Times New Roman" panose="02020603050405020304" pitchFamily="18" charset="0"/>
              </a:rPr>
              <a:t>.  The model final model is on the left, with an R</a:t>
            </a:r>
            <a:r>
              <a:rPr lang="en-US" sz="1600" baseline="30000" dirty="0">
                <a:effectLst/>
                <a:latin typeface="Cabri Light"/>
                <a:ea typeface="Constantia" panose="02030602050306030303" pitchFamily="18" charset="0"/>
                <a:cs typeface="Times New Roman" panose="02020603050405020304" pitchFamily="18" charset="0"/>
              </a:rPr>
              <a:t>2</a:t>
            </a:r>
            <a:r>
              <a:rPr lang="en-US" sz="1600" dirty="0">
                <a:effectLst/>
                <a:latin typeface="Cabri Light"/>
                <a:ea typeface="Constantia" panose="02030602050306030303" pitchFamily="18" charset="0"/>
                <a:cs typeface="Times New Roman" panose="02020603050405020304" pitchFamily="18" charset="0"/>
              </a:rPr>
              <a:t> of 0.98, and a Root Mean Squared Error of 0.26.  The next closes model, included vitamins as a feature and as can be seen it increased error, and lowered R</a:t>
            </a:r>
            <a:r>
              <a:rPr lang="en-US" sz="1600" baseline="30000" dirty="0">
                <a:effectLst/>
                <a:latin typeface="Cabri Light"/>
                <a:ea typeface="Constantia" panose="02030602050306030303" pitchFamily="18" charset="0"/>
                <a:cs typeface="Times New Roman" panose="02020603050405020304" pitchFamily="18" charset="0"/>
              </a:rPr>
              <a:t>2</a:t>
            </a:r>
            <a:r>
              <a:rPr lang="en-US" sz="1600" dirty="0">
                <a:effectLst/>
                <a:latin typeface="Cabri Light"/>
                <a:ea typeface="Constantia" panose="02030602050306030303" pitchFamily="18" charset="0"/>
                <a:cs typeface="Times New Roman" panose="02020603050405020304" pitchFamily="18" charset="0"/>
              </a:rPr>
              <a:t> to 0.975</a:t>
            </a:r>
          </a:p>
          <a:p>
            <a:endParaRPr lang="en-US" sz="1600" dirty="0"/>
          </a:p>
        </p:txBody>
      </p:sp>
      <p:pic>
        <p:nvPicPr>
          <p:cNvPr id="6" name="Picture 5">
            <a:extLst>
              <a:ext uri="{FF2B5EF4-FFF2-40B4-BE49-F238E27FC236}">
                <a16:creationId xmlns:a16="http://schemas.microsoft.com/office/drawing/2014/main" id="{10A0CB86-82F1-07BC-84B3-FB9391F153C3}"/>
              </a:ext>
            </a:extLst>
          </p:cNvPr>
          <p:cNvPicPr>
            <a:picLocks noChangeAspect="1"/>
          </p:cNvPicPr>
          <p:nvPr/>
        </p:nvPicPr>
        <p:blipFill>
          <a:blip r:embed="rId3"/>
          <a:stretch>
            <a:fillRect/>
          </a:stretch>
        </p:blipFill>
        <p:spPr>
          <a:xfrm>
            <a:off x="4838700" y="729107"/>
            <a:ext cx="5978527" cy="502196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1533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685801" y="1358900"/>
            <a:ext cx="3771899" cy="1651000"/>
          </a:xfrm>
        </p:spPr>
        <p:txBody>
          <a:bodyPr vert="horz" lIns="91440" tIns="45720" rIns="91440" bIns="45720" rtlCol="0" anchor="b">
            <a:normAutofit/>
          </a:bodyPr>
          <a:lstStyle/>
          <a:p>
            <a:r>
              <a:rPr lang="en-US" sz="2400" dirty="0"/>
              <a:t>SCORE for FINAL LINEAR REGRESSION MODEL</a:t>
            </a:r>
          </a:p>
        </p:txBody>
      </p:sp>
      <p:sp>
        <p:nvSpPr>
          <p:cNvPr id="5" name="Content Placeholder 2">
            <a:extLst>
              <a:ext uri="{FF2B5EF4-FFF2-40B4-BE49-F238E27FC236}">
                <a16:creationId xmlns:a16="http://schemas.microsoft.com/office/drawing/2014/main" id="{82DB21AE-D22E-055F-B6C5-BA5578627C1F}"/>
              </a:ext>
            </a:extLst>
          </p:cNvPr>
          <p:cNvSpPr>
            <a:spLocks noGrp="1"/>
          </p:cNvSpPr>
          <p:nvPr>
            <p:ph idx="1"/>
          </p:nvPr>
        </p:nvSpPr>
        <p:spPr>
          <a:xfrm>
            <a:off x="685801" y="3009900"/>
            <a:ext cx="3771899" cy="2781300"/>
          </a:xfrm>
        </p:spPr>
        <p:txBody>
          <a:bodyPr anchor="t">
            <a:normAutofit/>
          </a:bodyPr>
          <a:lstStyle/>
          <a:p>
            <a:pPr marL="0" indent="0">
              <a:buNone/>
            </a:pPr>
            <a:r>
              <a:rPr lang="en-US" sz="1600" dirty="0">
                <a:effectLst/>
                <a:latin typeface="Cabri Light"/>
                <a:ea typeface="Constantia" panose="02030602050306030303" pitchFamily="18" charset="0"/>
                <a:cs typeface="Times New Roman" panose="02020603050405020304" pitchFamily="18" charset="0"/>
              </a:rPr>
              <a:t>As can be the scored labels, are very close to the rating as indicated by consumer reports. </a:t>
            </a:r>
          </a:p>
          <a:p>
            <a:endParaRPr lang="en-US" sz="1600" dirty="0"/>
          </a:p>
        </p:txBody>
      </p:sp>
      <p:pic>
        <p:nvPicPr>
          <p:cNvPr id="8" name="Picture 7">
            <a:extLst>
              <a:ext uri="{FF2B5EF4-FFF2-40B4-BE49-F238E27FC236}">
                <a16:creationId xmlns:a16="http://schemas.microsoft.com/office/drawing/2014/main" id="{4C049662-5E21-A001-184B-B3C2026D4ADA}"/>
              </a:ext>
            </a:extLst>
          </p:cNvPr>
          <p:cNvPicPr>
            <a:picLocks noChangeAspect="1"/>
          </p:cNvPicPr>
          <p:nvPr/>
        </p:nvPicPr>
        <p:blipFill>
          <a:blip r:embed="rId3"/>
          <a:stretch>
            <a:fillRect/>
          </a:stretch>
        </p:blipFill>
        <p:spPr>
          <a:xfrm>
            <a:off x="7287336" y="0"/>
            <a:ext cx="4904664" cy="6858000"/>
          </a:xfrm>
          <a:prstGeom prst="rect">
            <a:avLst/>
          </a:prstGeom>
        </p:spPr>
      </p:pic>
    </p:spTree>
    <p:extLst>
      <p:ext uri="{BB962C8B-B14F-4D97-AF65-F5344CB8AC3E}">
        <p14:creationId xmlns:p14="http://schemas.microsoft.com/office/powerpoint/2010/main" val="228119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685801" y="1358900"/>
            <a:ext cx="3771899" cy="1651000"/>
          </a:xfrm>
        </p:spPr>
        <p:txBody>
          <a:bodyPr vert="horz" lIns="91440" tIns="45720" rIns="91440" bIns="45720" rtlCol="0" anchor="b">
            <a:normAutofit/>
          </a:bodyPr>
          <a:lstStyle/>
          <a:p>
            <a:r>
              <a:rPr lang="en-US" sz="2400" dirty="0"/>
              <a:t>Final Permutation feature importance</a:t>
            </a:r>
          </a:p>
        </p:txBody>
      </p:sp>
      <p:sp>
        <p:nvSpPr>
          <p:cNvPr id="5" name="Content Placeholder 2">
            <a:extLst>
              <a:ext uri="{FF2B5EF4-FFF2-40B4-BE49-F238E27FC236}">
                <a16:creationId xmlns:a16="http://schemas.microsoft.com/office/drawing/2014/main" id="{82DB21AE-D22E-055F-B6C5-BA5578627C1F}"/>
              </a:ext>
            </a:extLst>
          </p:cNvPr>
          <p:cNvSpPr>
            <a:spLocks noGrp="1"/>
          </p:cNvSpPr>
          <p:nvPr>
            <p:ph idx="1"/>
          </p:nvPr>
        </p:nvSpPr>
        <p:spPr>
          <a:xfrm>
            <a:off x="685801" y="3009900"/>
            <a:ext cx="3771899" cy="2781300"/>
          </a:xfrm>
        </p:spPr>
        <p:txBody>
          <a:bodyPr anchor="t">
            <a:normAutofit/>
          </a:bodyPr>
          <a:lstStyle/>
          <a:p>
            <a:pPr marL="0" indent="0">
              <a:buNone/>
            </a:pPr>
            <a:r>
              <a:rPr lang="en-US" sz="1600" dirty="0">
                <a:effectLst/>
                <a:latin typeface="Cabri Light"/>
                <a:ea typeface="Constantia" panose="02030602050306030303" pitchFamily="18" charset="0"/>
                <a:cs typeface="Times New Roman" panose="02020603050405020304" pitchFamily="18" charset="0"/>
              </a:rPr>
              <a:t>The most pertinent features to predicting the Consumer Reports Rating were sugars, fiber, sodium, fat, protein and vitamins. </a:t>
            </a:r>
          </a:p>
          <a:p>
            <a:endParaRPr lang="en-US" sz="1600" dirty="0"/>
          </a:p>
        </p:txBody>
      </p:sp>
      <p:pic>
        <p:nvPicPr>
          <p:cNvPr id="4" name="Picture 3">
            <a:extLst>
              <a:ext uri="{FF2B5EF4-FFF2-40B4-BE49-F238E27FC236}">
                <a16:creationId xmlns:a16="http://schemas.microsoft.com/office/drawing/2014/main" id="{C7ADC1A4-6123-9A04-4460-7C124AE98B77}"/>
              </a:ext>
            </a:extLst>
          </p:cNvPr>
          <p:cNvPicPr>
            <a:picLocks noChangeAspect="1"/>
          </p:cNvPicPr>
          <p:nvPr/>
        </p:nvPicPr>
        <p:blipFill>
          <a:blip r:embed="rId3"/>
          <a:stretch>
            <a:fillRect/>
          </a:stretch>
        </p:blipFill>
        <p:spPr>
          <a:xfrm>
            <a:off x="4838700" y="1573574"/>
            <a:ext cx="5978527" cy="333302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07913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685799" y="1150076"/>
            <a:ext cx="3659389" cy="4557849"/>
          </a:xfrm>
        </p:spPr>
        <p:txBody>
          <a:bodyPr vert="horz" lIns="91440" tIns="45720" rIns="91440" bIns="45720" rtlCol="0">
            <a:normAutofit/>
          </a:bodyPr>
          <a:lstStyle/>
          <a:p>
            <a:pPr algn="r"/>
            <a:r>
              <a:rPr lang="en-US"/>
              <a:t>Challenges</a:t>
            </a:r>
          </a:p>
        </p:txBody>
      </p:sp>
      <p:cxnSp>
        <p:nvCxnSpPr>
          <p:cNvPr id="12" name="Straight Connector 11">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82DB21AE-D22E-055F-B6C5-BA5578627C1F}"/>
              </a:ext>
            </a:extLst>
          </p:cNvPr>
          <p:cNvSpPr>
            <a:spLocks noGrp="1"/>
          </p:cNvSpPr>
          <p:nvPr>
            <p:ph idx="1"/>
          </p:nvPr>
        </p:nvSpPr>
        <p:spPr>
          <a:xfrm>
            <a:off x="4988658" y="1150076"/>
            <a:ext cx="6517543" cy="4557849"/>
          </a:xfrm>
        </p:spPr>
        <p:txBody>
          <a:bodyPr>
            <a:normAutofit/>
          </a:bodyPr>
          <a:lstStyle/>
          <a:p>
            <a:pPr marL="0" indent="0">
              <a:lnSpc>
                <a:spcPct val="90000"/>
              </a:lnSpc>
              <a:buNone/>
            </a:pPr>
            <a:r>
              <a:rPr lang="en-US" sz="1500" dirty="0">
                <a:effectLst/>
                <a:latin typeface="Cabri Light"/>
                <a:ea typeface="Constantia" panose="02030602050306030303" pitchFamily="18" charset="0"/>
                <a:cs typeface="Times New Roman" panose="02020603050405020304" pitchFamily="18" charset="0"/>
              </a:rPr>
              <a:t>The biggest challenge for this project was not knowing enough about the data set. While no missing data was found, I did not trust the dataset 100%, especially when it came to values that were 0, for sugars, protein, fat etc.  Verification with other data sets was not possible, because it was unknown if rounding was used, and inconsistencies in other source data made it difficult to eliminate these values as valid. In the end the decision was made to include them, because of inconsistences in serving size. </a:t>
            </a:r>
            <a:r>
              <a:rPr lang="en-US" sz="1500" dirty="0">
                <a:latin typeface="Cabri Light"/>
                <a:ea typeface="Constantia" panose="02030602050306030303" pitchFamily="18" charset="0"/>
                <a:cs typeface="Times New Roman" panose="02020603050405020304" pitchFamily="18" charset="0"/>
              </a:rPr>
              <a:t>Also, removal of the data was not possible, as numerical features that are blank show as a valid value of 0, when there should be a way to identify them as missing, so the missing data module will remove them.</a:t>
            </a:r>
            <a:endParaRPr lang="en-US" sz="1500" dirty="0">
              <a:effectLst/>
              <a:latin typeface="Cabri Light"/>
              <a:ea typeface="Constantia" panose="02030602050306030303" pitchFamily="18" charset="0"/>
              <a:cs typeface="Times New Roman" panose="02020603050405020304" pitchFamily="18" charset="0"/>
            </a:endParaRPr>
          </a:p>
          <a:p>
            <a:pPr marL="0" indent="0">
              <a:lnSpc>
                <a:spcPct val="90000"/>
              </a:lnSpc>
              <a:buNone/>
            </a:pPr>
            <a:r>
              <a:rPr lang="en-US" sz="1500" dirty="0"/>
              <a:t>Other challenges faced were poor explanations of what each step accomplished in the homework exercises, and emphasis on step by step, how to perform analysis, and not understanding of analysis.</a:t>
            </a:r>
          </a:p>
          <a:p>
            <a:pPr marL="0" indent="0">
              <a:lnSpc>
                <a:spcPct val="90000"/>
              </a:lnSpc>
              <a:buNone/>
            </a:pPr>
            <a:r>
              <a:rPr lang="en-US" sz="1500" dirty="0"/>
              <a:t>Ultimately however, experimentation, and external reference to other websites, provided enough insight to be able to perform the analysis. </a:t>
            </a:r>
          </a:p>
        </p:txBody>
      </p:sp>
    </p:spTree>
    <p:extLst>
      <p:ext uri="{BB962C8B-B14F-4D97-AF65-F5344CB8AC3E}">
        <p14:creationId xmlns:p14="http://schemas.microsoft.com/office/powerpoint/2010/main" val="1367123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685799" y="1150076"/>
            <a:ext cx="3659389" cy="4557849"/>
          </a:xfrm>
        </p:spPr>
        <p:txBody>
          <a:bodyPr vert="horz" lIns="91440" tIns="45720" rIns="91440" bIns="45720" rtlCol="0">
            <a:normAutofit/>
          </a:bodyPr>
          <a:lstStyle/>
          <a:p>
            <a:pPr algn="r"/>
            <a:r>
              <a:rPr lang="en-US"/>
              <a:t>Career Skills obtained</a:t>
            </a:r>
          </a:p>
        </p:txBody>
      </p:sp>
      <p:cxnSp>
        <p:nvCxnSpPr>
          <p:cNvPr id="12" name="Straight Connector 11">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82DB21AE-D22E-055F-B6C5-BA5578627C1F}"/>
              </a:ext>
            </a:extLst>
          </p:cNvPr>
          <p:cNvSpPr>
            <a:spLocks noGrp="1"/>
          </p:cNvSpPr>
          <p:nvPr>
            <p:ph idx="1"/>
          </p:nvPr>
        </p:nvSpPr>
        <p:spPr>
          <a:xfrm>
            <a:off x="4988658" y="1150076"/>
            <a:ext cx="6517543" cy="4557849"/>
          </a:xfrm>
        </p:spPr>
        <p:txBody>
          <a:bodyPr>
            <a:normAutofit/>
          </a:bodyPr>
          <a:lstStyle/>
          <a:p>
            <a:pPr marL="0" indent="0">
              <a:buNone/>
            </a:pPr>
            <a:r>
              <a:rPr lang="en-US" dirty="0"/>
              <a:t>I have developed the basic skill to reproduce this linear regression, based on the features and how to analyzed and improve the ML regression model to make feature predictions. I suspect this model could be improved through validation of the date entered into the model. </a:t>
            </a:r>
          </a:p>
          <a:p>
            <a:pPr marL="0" indent="0">
              <a:buNone/>
            </a:pPr>
            <a:r>
              <a:rPr lang="en-US" dirty="0"/>
              <a:t>Additionally I am able to visually inspect the features for possible relationship with the forecasted attribute.</a:t>
            </a:r>
          </a:p>
          <a:p>
            <a:pPr marL="0" indent="0">
              <a:buNone/>
            </a:pPr>
            <a:endParaRPr lang="en-US" dirty="0"/>
          </a:p>
        </p:txBody>
      </p:sp>
    </p:spTree>
    <p:extLst>
      <p:ext uri="{BB962C8B-B14F-4D97-AF65-F5344CB8AC3E}">
        <p14:creationId xmlns:p14="http://schemas.microsoft.com/office/powerpoint/2010/main" val="407231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685799" y="1150076"/>
            <a:ext cx="3659389" cy="4557849"/>
          </a:xfrm>
        </p:spPr>
        <p:txBody>
          <a:bodyPr vert="horz" lIns="91440" tIns="45720" rIns="91440" bIns="45720" rtlCol="0">
            <a:normAutofit/>
          </a:bodyPr>
          <a:lstStyle/>
          <a:p>
            <a:pPr algn="r"/>
            <a:r>
              <a:rPr lang="en-US"/>
              <a:t>Conclusion</a:t>
            </a:r>
          </a:p>
        </p:txBody>
      </p:sp>
      <p:cxnSp>
        <p:nvCxnSpPr>
          <p:cNvPr id="12" name="Straight Connector 11">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82DB21AE-D22E-055F-B6C5-BA5578627C1F}"/>
              </a:ext>
            </a:extLst>
          </p:cNvPr>
          <p:cNvSpPr>
            <a:spLocks noGrp="1"/>
          </p:cNvSpPr>
          <p:nvPr>
            <p:ph idx="1"/>
          </p:nvPr>
        </p:nvSpPr>
        <p:spPr>
          <a:xfrm>
            <a:off x="4988658" y="1150076"/>
            <a:ext cx="6517543" cy="4557849"/>
          </a:xfrm>
        </p:spPr>
        <p:txBody>
          <a:bodyPr>
            <a:normAutofit/>
          </a:bodyPr>
          <a:lstStyle/>
          <a:p>
            <a:pPr marL="0" indent="0">
              <a:buNone/>
            </a:pPr>
            <a:r>
              <a:rPr lang="en-US" dirty="0"/>
              <a:t>The models was  able to achieve a coefficient of determination of 0.98  an improvement from then initial value of 0.83.  Visual inspection proved to be rather reliable in identifying features with a relationship to the rating.  Being able to iterate over what features to omit, was particularly helpful, because individual features were eliminated 1 by 1 until the model reached an inflection point where performance degraded with further removal of features. Ultimately, I believe this is a good model for forecasting cereal ratings.</a:t>
            </a:r>
          </a:p>
        </p:txBody>
      </p:sp>
    </p:spTree>
    <p:extLst>
      <p:ext uri="{BB962C8B-B14F-4D97-AF65-F5344CB8AC3E}">
        <p14:creationId xmlns:p14="http://schemas.microsoft.com/office/powerpoint/2010/main" val="3318559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685799" y="1150076"/>
            <a:ext cx="3659389" cy="4557849"/>
          </a:xfrm>
        </p:spPr>
        <p:txBody>
          <a:bodyPr>
            <a:normAutofit/>
          </a:bodyPr>
          <a:lstStyle/>
          <a:p>
            <a:pPr algn="r"/>
            <a:r>
              <a:rPr lang="en-US" dirty="0"/>
              <a:t>Introduction</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36138D-D1E6-83E9-3077-6333CC7DCFF5}"/>
              </a:ext>
            </a:extLst>
          </p:cNvPr>
          <p:cNvSpPr>
            <a:spLocks noGrp="1"/>
          </p:cNvSpPr>
          <p:nvPr>
            <p:ph idx="1"/>
          </p:nvPr>
        </p:nvSpPr>
        <p:spPr>
          <a:xfrm>
            <a:off x="4988658" y="1150076"/>
            <a:ext cx="6517543" cy="4557849"/>
          </a:xfrm>
        </p:spPr>
        <p:txBody>
          <a:bodyPr>
            <a:normAutofit/>
          </a:bodyPr>
          <a:lstStyle/>
          <a:p>
            <a:pPr marL="0" indent="0">
              <a:buNone/>
            </a:pPr>
            <a:r>
              <a:rPr lang="en-US">
                <a:effectLst/>
                <a:latin typeface="Cabri Light"/>
                <a:ea typeface="Constantia" panose="02030602050306030303" pitchFamily="18" charset="0"/>
                <a:cs typeface="Times New Roman" panose="02020603050405020304" pitchFamily="18" charset="0"/>
              </a:rPr>
              <a:t>This model attempts to create a linear regression model using dataset features describing the different attributes of several cereals. This linear regression attempts to forecast the Consumer Reports rating for the cereal based off its features. The goal for the model is to have an R</a:t>
            </a:r>
            <a:r>
              <a:rPr lang="en-US" baseline="30000">
                <a:effectLst/>
                <a:latin typeface="Cabri Light"/>
                <a:ea typeface="Constantia" panose="02030602050306030303" pitchFamily="18" charset="0"/>
                <a:cs typeface="Times New Roman" panose="02020603050405020304" pitchFamily="18" charset="0"/>
              </a:rPr>
              <a:t>2</a:t>
            </a:r>
            <a:r>
              <a:rPr lang="en-US">
                <a:effectLst/>
                <a:latin typeface="Cabri Light"/>
                <a:ea typeface="Constantia" panose="02030602050306030303" pitchFamily="18" charset="0"/>
                <a:cs typeface="Times New Roman" panose="02020603050405020304" pitchFamily="18" charset="0"/>
              </a:rPr>
              <a:t> greater than 0.70.</a:t>
            </a:r>
          </a:p>
          <a:p>
            <a:endParaRPr lang="en-US" dirty="0"/>
          </a:p>
        </p:txBody>
      </p:sp>
    </p:spTree>
    <p:extLst>
      <p:ext uri="{BB962C8B-B14F-4D97-AF65-F5344CB8AC3E}">
        <p14:creationId xmlns:p14="http://schemas.microsoft.com/office/powerpoint/2010/main" val="83612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4" name="Picture 21">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643464" y="4562167"/>
            <a:ext cx="10905069" cy="1150373"/>
          </a:xfrm>
        </p:spPr>
        <p:txBody>
          <a:bodyPr vert="horz" lIns="91440" tIns="45720" rIns="91440" bIns="45720" rtlCol="0" anchor="b">
            <a:normAutofit fontScale="90000"/>
          </a:bodyPr>
          <a:lstStyle/>
          <a:p>
            <a:pPr algn="r"/>
            <a:r>
              <a:rPr lang="en-US" sz="4800" dirty="0"/>
              <a:t>Linear regression Model</a:t>
            </a:r>
            <a:br>
              <a:rPr lang="en-US" sz="4800" dirty="0"/>
            </a:br>
            <a:endParaRPr lang="en-US" sz="4800" dirty="0"/>
          </a:p>
        </p:txBody>
      </p:sp>
      <p:pic>
        <p:nvPicPr>
          <p:cNvPr id="9" name="Picture 8">
            <a:extLst>
              <a:ext uri="{FF2B5EF4-FFF2-40B4-BE49-F238E27FC236}">
                <a16:creationId xmlns:a16="http://schemas.microsoft.com/office/drawing/2014/main" id="{9809FDEF-4B07-B358-A19A-0551C05E29A6}"/>
              </a:ext>
            </a:extLst>
          </p:cNvPr>
          <p:cNvPicPr>
            <a:picLocks noChangeAspect="1"/>
          </p:cNvPicPr>
          <p:nvPr/>
        </p:nvPicPr>
        <p:blipFill>
          <a:blip r:embed="rId4"/>
          <a:stretch>
            <a:fillRect/>
          </a:stretch>
        </p:blipFill>
        <p:spPr>
          <a:xfrm>
            <a:off x="2698115" y="643464"/>
            <a:ext cx="6800138" cy="360407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5454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643464" y="639097"/>
            <a:ext cx="4789678" cy="3746634"/>
          </a:xfrm>
        </p:spPr>
        <p:txBody>
          <a:bodyPr vert="horz" lIns="91440" tIns="45720" rIns="91440" bIns="45720" rtlCol="0" anchor="b">
            <a:normAutofit/>
          </a:bodyPr>
          <a:lstStyle/>
          <a:p>
            <a:pPr algn="r"/>
            <a:r>
              <a:rPr lang="en-US" sz="4800" dirty="0"/>
              <a:t>Python code for Pairwise scatter plot visualization</a:t>
            </a:r>
          </a:p>
        </p:txBody>
      </p:sp>
      <p:pic>
        <p:nvPicPr>
          <p:cNvPr id="4" name="Picture 3">
            <a:extLst>
              <a:ext uri="{FF2B5EF4-FFF2-40B4-BE49-F238E27FC236}">
                <a16:creationId xmlns:a16="http://schemas.microsoft.com/office/drawing/2014/main" id="{F52BF0AF-51BC-DB6E-2A87-99DDAA8FE55B}"/>
              </a:ext>
            </a:extLst>
          </p:cNvPr>
          <p:cNvPicPr>
            <a:picLocks noChangeAspect="1"/>
          </p:cNvPicPr>
          <p:nvPr/>
        </p:nvPicPr>
        <p:blipFill>
          <a:blip r:embed="rId4"/>
          <a:stretch>
            <a:fillRect/>
          </a:stretch>
        </p:blipFill>
        <p:spPr>
          <a:xfrm>
            <a:off x="6080605" y="639097"/>
            <a:ext cx="5463929" cy="557543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6014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643464" y="639097"/>
            <a:ext cx="5249336" cy="2302886"/>
          </a:xfrm>
        </p:spPr>
        <p:txBody>
          <a:bodyPr vert="horz" lIns="91440" tIns="45720" rIns="91440" bIns="45720" rtlCol="0" anchor="b">
            <a:normAutofit/>
          </a:bodyPr>
          <a:lstStyle/>
          <a:p>
            <a:pPr algn="r"/>
            <a:r>
              <a:rPr lang="en-US" sz="4800" dirty="0"/>
              <a:t>PRE- Normalized pairwise-scatterplot</a:t>
            </a:r>
          </a:p>
        </p:txBody>
      </p:sp>
      <p:pic>
        <p:nvPicPr>
          <p:cNvPr id="4" name="Picture 3">
            <a:extLst>
              <a:ext uri="{FF2B5EF4-FFF2-40B4-BE49-F238E27FC236}">
                <a16:creationId xmlns:a16="http://schemas.microsoft.com/office/drawing/2014/main" id="{1C223ACF-FD05-3371-9912-38D728CAE4C2}"/>
              </a:ext>
            </a:extLst>
          </p:cNvPr>
          <p:cNvPicPr>
            <a:picLocks noChangeAspect="1"/>
          </p:cNvPicPr>
          <p:nvPr/>
        </p:nvPicPr>
        <p:blipFill>
          <a:blip r:embed="rId4"/>
          <a:stretch>
            <a:fillRect/>
          </a:stretch>
        </p:blipFill>
        <p:spPr>
          <a:xfrm>
            <a:off x="6076606" y="683995"/>
            <a:ext cx="5471927" cy="548564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5" name="Content Placeholder 2">
            <a:extLst>
              <a:ext uri="{FF2B5EF4-FFF2-40B4-BE49-F238E27FC236}">
                <a16:creationId xmlns:a16="http://schemas.microsoft.com/office/drawing/2014/main" id="{82DB21AE-D22E-055F-B6C5-BA5578627C1F}"/>
              </a:ext>
            </a:extLst>
          </p:cNvPr>
          <p:cNvSpPr>
            <a:spLocks noGrp="1"/>
          </p:cNvSpPr>
          <p:nvPr>
            <p:ph idx="1"/>
          </p:nvPr>
        </p:nvSpPr>
        <p:spPr>
          <a:xfrm>
            <a:off x="244063" y="2941983"/>
            <a:ext cx="5330686" cy="3649133"/>
          </a:xfrm>
        </p:spPr>
        <p:txBody>
          <a:bodyPr/>
          <a:lstStyle/>
          <a:p>
            <a:pPr marL="0" indent="0">
              <a:buNone/>
            </a:pPr>
            <a:r>
              <a:rPr lang="en-US" sz="1800" dirty="0">
                <a:effectLst/>
                <a:latin typeface="Cabri Light"/>
                <a:ea typeface="Constantia" panose="02030602050306030303" pitchFamily="18" charset="0"/>
                <a:cs typeface="Times New Roman" panose="02020603050405020304" pitchFamily="18" charset="0"/>
              </a:rPr>
              <a:t>As can be seen in the rating column. We have several variables that have two groupings, and don’t seem to have any correlation to rating. Cups, Weight, Shelf, Vitamins, Potassium, Carbohydrates, Sodium, seem to be clustered together, not affect the rating.</a:t>
            </a:r>
          </a:p>
          <a:p>
            <a:endParaRPr lang="en-US" dirty="0"/>
          </a:p>
        </p:txBody>
      </p:sp>
    </p:spTree>
    <p:extLst>
      <p:ext uri="{BB962C8B-B14F-4D97-AF65-F5344CB8AC3E}">
        <p14:creationId xmlns:p14="http://schemas.microsoft.com/office/powerpoint/2010/main" val="114522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7865806" y="643463"/>
            <a:ext cx="3706762" cy="1608124"/>
          </a:xfrm>
        </p:spPr>
        <p:txBody>
          <a:bodyPr vert="horz" lIns="91440" tIns="45720" rIns="91440" bIns="45720" rtlCol="0">
            <a:normAutofit/>
          </a:bodyPr>
          <a:lstStyle/>
          <a:p>
            <a:r>
              <a:rPr lang="en-US"/>
              <a:t>Normalized feature data</a:t>
            </a:r>
          </a:p>
        </p:txBody>
      </p:sp>
      <p:pic>
        <p:nvPicPr>
          <p:cNvPr id="4" name="Picture 3" descr="A screenshot of a computer&#10;&#10;Description automatically generated with medium confidence">
            <a:extLst>
              <a:ext uri="{FF2B5EF4-FFF2-40B4-BE49-F238E27FC236}">
                <a16:creationId xmlns:a16="http://schemas.microsoft.com/office/drawing/2014/main" id="{27C8FC2F-6C2F-1038-854B-9AE54E6365EE}"/>
              </a:ext>
            </a:extLst>
          </p:cNvPr>
          <p:cNvPicPr>
            <a:picLocks noChangeAspect="1"/>
          </p:cNvPicPr>
          <p:nvPr/>
        </p:nvPicPr>
        <p:blipFill>
          <a:blip r:embed="rId3"/>
          <a:stretch>
            <a:fillRect/>
          </a:stretch>
        </p:blipFill>
        <p:spPr>
          <a:xfrm>
            <a:off x="643464" y="1778150"/>
            <a:ext cx="6897878" cy="331098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5" name="Content Placeholder 2">
            <a:extLst>
              <a:ext uri="{FF2B5EF4-FFF2-40B4-BE49-F238E27FC236}">
                <a16:creationId xmlns:a16="http://schemas.microsoft.com/office/drawing/2014/main" id="{A0BE9E51-5691-0D47-7FFD-418CAC680B66}"/>
              </a:ext>
            </a:extLst>
          </p:cNvPr>
          <p:cNvSpPr>
            <a:spLocks noGrp="1"/>
          </p:cNvSpPr>
          <p:nvPr>
            <p:ph idx="1"/>
          </p:nvPr>
        </p:nvSpPr>
        <p:spPr>
          <a:xfrm>
            <a:off x="7865806" y="2251587"/>
            <a:ext cx="3706762" cy="3972232"/>
          </a:xfrm>
        </p:spPr>
        <p:txBody>
          <a:bodyPr>
            <a:normAutofit/>
          </a:bodyPr>
          <a:lstStyle/>
          <a:p>
            <a:pPr marL="0" indent="0">
              <a:buNone/>
            </a:pPr>
            <a:r>
              <a:rPr lang="en-US" dirty="0">
                <a:effectLst/>
                <a:latin typeface="Cabri Light"/>
                <a:ea typeface="Constantia" panose="02030602050306030303" pitchFamily="18" charset="0"/>
                <a:cs typeface="Times New Roman" panose="02020603050405020304" pitchFamily="18" charset="0"/>
              </a:rPr>
              <a:t>Features were made categorical based off o the initial pairwise plot, and numerical features were normalized.</a:t>
            </a:r>
          </a:p>
          <a:p>
            <a:endParaRPr lang="en-US" dirty="0"/>
          </a:p>
        </p:txBody>
      </p:sp>
    </p:spTree>
    <p:extLst>
      <p:ext uri="{BB962C8B-B14F-4D97-AF65-F5344CB8AC3E}">
        <p14:creationId xmlns:p14="http://schemas.microsoft.com/office/powerpoint/2010/main" val="2108714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825909" y="808055"/>
            <a:ext cx="3979205" cy="1453363"/>
          </a:xfrm>
        </p:spPr>
        <p:txBody>
          <a:bodyPr vert="horz" lIns="91440" tIns="45720" rIns="91440" bIns="45720" rtlCol="0">
            <a:normAutofit/>
          </a:bodyPr>
          <a:lstStyle/>
          <a:p>
            <a:r>
              <a:rPr lang="en-US" sz="3300"/>
              <a:t>Post normalized regression model</a:t>
            </a:r>
          </a:p>
        </p:txBody>
      </p:sp>
      <p:sp>
        <p:nvSpPr>
          <p:cNvPr id="5" name="Content Placeholder 2">
            <a:extLst>
              <a:ext uri="{FF2B5EF4-FFF2-40B4-BE49-F238E27FC236}">
                <a16:creationId xmlns:a16="http://schemas.microsoft.com/office/drawing/2014/main" id="{82DB21AE-D22E-055F-B6C5-BA5578627C1F}"/>
              </a:ext>
            </a:extLst>
          </p:cNvPr>
          <p:cNvSpPr>
            <a:spLocks noGrp="1"/>
          </p:cNvSpPr>
          <p:nvPr>
            <p:ph idx="1"/>
          </p:nvPr>
        </p:nvSpPr>
        <p:spPr>
          <a:xfrm>
            <a:off x="802178" y="2261420"/>
            <a:ext cx="4002936" cy="3637935"/>
          </a:xfrm>
        </p:spPr>
        <p:txBody>
          <a:bodyPr>
            <a:normAutofit/>
          </a:bodyPr>
          <a:lstStyle/>
          <a:p>
            <a:pPr marL="0" indent="0">
              <a:buNone/>
            </a:pPr>
            <a:r>
              <a:rPr lang="en-US" dirty="0">
                <a:effectLst/>
                <a:latin typeface="Cabri Light"/>
                <a:ea typeface="Constantia" panose="02030602050306030303" pitchFamily="18" charset="0"/>
                <a:cs typeface="Times New Roman" panose="02020603050405020304" pitchFamily="18" charset="0"/>
              </a:rPr>
              <a:t>Using all the post normalized features, we attain an R</a:t>
            </a:r>
            <a:r>
              <a:rPr lang="en-US" baseline="30000" dirty="0">
                <a:effectLst/>
                <a:latin typeface="Cabri Light"/>
                <a:ea typeface="Constantia" panose="02030602050306030303" pitchFamily="18" charset="0"/>
                <a:cs typeface="Times New Roman" panose="02020603050405020304" pitchFamily="18" charset="0"/>
              </a:rPr>
              <a:t>2</a:t>
            </a:r>
            <a:r>
              <a:rPr lang="en-US" dirty="0">
                <a:effectLst/>
                <a:latin typeface="Cabri Light"/>
                <a:ea typeface="Constantia" panose="02030602050306030303" pitchFamily="18" charset="0"/>
                <a:cs typeface="Times New Roman" panose="02020603050405020304" pitchFamily="18" charset="0"/>
              </a:rPr>
              <a:t> of 0.83 with a Root Mean Squared Error of .082844.  This is significantly better than the R</a:t>
            </a:r>
            <a:r>
              <a:rPr lang="en-US" baseline="30000" dirty="0">
                <a:effectLst/>
                <a:latin typeface="Cabri Light"/>
                <a:ea typeface="Constantia" panose="02030602050306030303" pitchFamily="18" charset="0"/>
                <a:cs typeface="Times New Roman" panose="02020603050405020304" pitchFamily="18" charset="0"/>
              </a:rPr>
              <a:t>2</a:t>
            </a:r>
            <a:r>
              <a:rPr lang="en-US" dirty="0">
                <a:effectLst/>
                <a:latin typeface="Cabri Light"/>
                <a:ea typeface="Constantia" panose="02030602050306030303" pitchFamily="18" charset="0"/>
                <a:cs typeface="Times New Roman" panose="02020603050405020304" pitchFamily="18" charset="0"/>
              </a:rPr>
              <a:t> of 0.70 we are were aiming for.</a:t>
            </a:r>
          </a:p>
          <a:p>
            <a:endParaRPr lang="en-US" dirty="0"/>
          </a:p>
        </p:txBody>
      </p:sp>
      <p:pic>
        <p:nvPicPr>
          <p:cNvPr id="4" name="Picture 3">
            <a:extLst>
              <a:ext uri="{FF2B5EF4-FFF2-40B4-BE49-F238E27FC236}">
                <a16:creationId xmlns:a16="http://schemas.microsoft.com/office/drawing/2014/main" id="{4B32C34D-F0B9-2B3B-8903-F76FDFEB2F76}"/>
              </a:ext>
            </a:extLst>
          </p:cNvPr>
          <p:cNvPicPr>
            <a:picLocks noChangeAspect="1"/>
          </p:cNvPicPr>
          <p:nvPr/>
        </p:nvPicPr>
        <p:blipFill>
          <a:blip r:embed="rId3"/>
          <a:stretch>
            <a:fillRect/>
          </a:stretch>
        </p:blipFill>
        <p:spPr>
          <a:xfrm>
            <a:off x="5760304" y="796413"/>
            <a:ext cx="5154489"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55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685801" y="609600"/>
            <a:ext cx="5219699" cy="1456267"/>
          </a:xfrm>
        </p:spPr>
        <p:txBody>
          <a:bodyPr vert="horz" lIns="91440" tIns="45720" rIns="91440" bIns="45720" rtlCol="0">
            <a:normAutofit/>
          </a:bodyPr>
          <a:lstStyle/>
          <a:p>
            <a:r>
              <a:rPr lang="en-US" dirty="0"/>
              <a:t>POST NORMALIZED PAIRWISE SCATTERPLOT</a:t>
            </a:r>
          </a:p>
        </p:txBody>
      </p:sp>
      <p:sp>
        <p:nvSpPr>
          <p:cNvPr id="5" name="Content Placeholder 2">
            <a:extLst>
              <a:ext uri="{FF2B5EF4-FFF2-40B4-BE49-F238E27FC236}">
                <a16:creationId xmlns:a16="http://schemas.microsoft.com/office/drawing/2014/main" id="{82DB21AE-D22E-055F-B6C5-BA5578627C1F}"/>
              </a:ext>
            </a:extLst>
          </p:cNvPr>
          <p:cNvSpPr>
            <a:spLocks noGrp="1"/>
          </p:cNvSpPr>
          <p:nvPr>
            <p:ph idx="1"/>
          </p:nvPr>
        </p:nvSpPr>
        <p:spPr>
          <a:xfrm>
            <a:off x="685801" y="2142067"/>
            <a:ext cx="5219699" cy="3649133"/>
          </a:xfrm>
        </p:spPr>
        <p:txBody>
          <a:bodyPr>
            <a:normAutofit/>
          </a:bodyPr>
          <a:lstStyle/>
          <a:p>
            <a:pPr marL="0" indent="0">
              <a:buNone/>
            </a:pPr>
            <a:r>
              <a:rPr lang="en-US" dirty="0">
                <a:effectLst/>
                <a:latin typeface="Cabri Light"/>
                <a:ea typeface="Constantia" panose="02030602050306030303" pitchFamily="18" charset="0"/>
                <a:cs typeface="Times New Roman" panose="02020603050405020304" pitchFamily="18" charset="0"/>
              </a:rPr>
              <a:t>Several of the features have been converted to categorical features, therefore they aren’t ideal for use as numerical features for linear regression. Among those are vitamins, shelf, weight and cups. </a:t>
            </a:r>
            <a:endParaRPr lang="en-US" dirty="0"/>
          </a:p>
        </p:txBody>
      </p:sp>
      <p:pic>
        <p:nvPicPr>
          <p:cNvPr id="6" name="Picture 5">
            <a:extLst>
              <a:ext uri="{FF2B5EF4-FFF2-40B4-BE49-F238E27FC236}">
                <a16:creationId xmlns:a16="http://schemas.microsoft.com/office/drawing/2014/main" id="{7FAF9D99-1B76-6F85-3B3E-8AEEEAC25B50}"/>
              </a:ext>
            </a:extLst>
          </p:cNvPr>
          <p:cNvPicPr>
            <a:picLocks noChangeAspect="1"/>
          </p:cNvPicPr>
          <p:nvPr/>
        </p:nvPicPr>
        <p:blipFill rotWithShape="1">
          <a:blip r:embed="rId3"/>
          <a:srcRect t="1199" r="1" b="4822"/>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0133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2E22-D176-420D-FE55-F3E89C9A8B36}"/>
              </a:ext>
            </a:extLst>
          </p:cNvPr>
          <p:cNvSpPr>
            <a:spLocks noGrp="1"/>
          </p:cNvSpPr>
          <p:nvPr>
            <p:ph type="title"/>
          </p:nvPr>
        </p:nvSpPr>
        <p:spPr>
          <a:xfrm>
            <a:off x="685801" y="609600"/>
            <a:ext cx="5219699" cy="1456267"/>
          </a:xfrm>
        </p:spPr>
        <p:txBody>
          <a:bodyPr vert="horz" lIns="91440" tIns="45720" rIns="91440" bIns="45720" rtlCol="0">
            <a:normAutofit/>
          </a:bodyPr>
          <a:lstStyle/>
          <a:p>
            <a:pPr>
              <a:lnSpc>
                <a:spcPct val="90000"/>
              </a:lnSpc>
            </a:pPr>
            <a:r>
              <a:rPr lang="en-US" sz="3300" dirty="0"/>
              <a:t>Post normalized Permutation feature importance</a:t>
            </a:r>
          </a:p>
        </p:txBody>
      </p:sp>
      <p:sp>
        <p:nvSpPr>
          <p:cNvPr id="5" name="Content Placeholder 2">
            <a:extLst>
              <a:ext uri="{FF2B5EF4-FFF2-40B4-BE49-F238E27FC236}">
                <a16:creationId xmlns:a16="http://schemas.microsoft.com/office/drawing/2014/main" id="{82DB21AE-D22E-055F-B6C5-BA5578627C1F}"/>
              </a:ext>
            </a:extLst>
          </p:cNvPr>
          <p:cNvSpPr>
            <a:spLocks noGrp="1"/>
          </p:cNvSpPr>
          <p:nvPr>
            <p:ph idx="1"/>
          </p:nvPr>
        </p:nvSpPr>
        <p:spPr>
          <a:xfrm>
            <a:off x="685801" y="2142067"/>
            <a:ext cx="5219699" cy="3649133"/>
          </a:xfrm>
        </p:spPr>
        <p:txBody>
          <a:bodyPr>
            <a:normAutofit/>
          </a:bodyPr>
          <a:lstStyle/>
          <a:p>
            <a:pPr marL="0" indent="0">
              <a:buNone/>
            </a:pPr>
            <a:r>
              <a:rPr lang="en-US" dirty="0">
                <a:effectLst/>
                <a:latin typeface="Cabri Light"/>
                <a:ea typeface="Constantia" panose="02030602050306030303" pitchFamily="18" charset="0"/>
                <a:cs typeface="Times New Roman" panose="02020603050405020304" pitchFamily="18" charset="0"/>
              </a:rPr>
              <a:t>Viewing the weights of the features in the linear regression model.  We can see that the following features seem to be minor contributors: calories, shelf, sodium, vitamins, cups, weight, carbo, name and type. This makes sens</a:t>
            </a:r>
            <a:r>
              <a:rPr lang="en-US" dirty="0">
                <a:latin typeface="Cabri Light"/>
                <a:ea typeface="Constantia" panose="02030602050306030303" pitchFamily="18" charset="0"/>
                <a:cs typeface="Times New Roman" panose="02020603050405020304" pitchFamily="18" charset="0"/>
              </a:rPr>
              <a:t>e as the review of the pairwise scatterplot indicated several of these didn’t seem to have strong correlations to the rating.</a:t>
            </a:r>
            <a:endParaRPr lang="en-US" dirty="0">
              <a:effectLst/>
              <a:latin typeface="Cabri Light"/>
              <a:ea typeface="Constantia" panose="02030602050306030303" pitchFamily="18" charset="0"/>
              <a:cs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id="{450F6E58-7C66-9074-3047-6CA60CA57AFB}"/>
              </a:ext>
            </a:extLst>
          </p:cNvPr>
          <p:cNvPicPr>
            <a:picLocks noChangeAspect="1"/>
          </p:cNvPicPr>
          <p:nvPr/>
        </p:nvPicPr>
        <p:blipFill rotWithShape="1">
          <a:blip r:embed="rId3"/>
          <a:srcRect r="8704"/>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302786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9C9275B-1E7E-409A-9467-302622C468D2}">
  <ds:schemaRefs>
    <ds:schemaRef ds:uri="http://schemas.microsoft.com/sharepoint/v3/contenttype/forms"/>
  </ds:schemaRefs>
</ds:datastoreItem>
</file>

<file path=customXml/itemProps2.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BA7D41-7EBD-45D7-AFB8-22EF4BFA6BA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82</TotalTime>
  <Words>900</Words>
  <Application>Microsoft Office PowerPoint</Application>
  <PresentationFormat>Widescreen</PresentationFormat>
  <Paragraphs>39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Cabri Light</vt:lpstr>
      <vt:lpstr>Calibri</vt:lpstr>
      <vt:lpstr>Calibri Light</vt:lpstr>
      <vt:lpstr>Celestial</vt:lpstr>
      <vt:lpstr>Cereal ratings</vt:lpstr>
      <vt:lpstr>Introduction</vt:lpstr>
      <vt:lpstr>Linear regression Model </vt:lpstr>
      <vt:lpstr>Python code for Pairwise scatter plot visualization</vt:lpstr>
      <vt:lpstr>PRE- Normalized pairwise-scatterplot</vt:lpstr>
      <vt:lpstr>Normalized feature data</vt:lpstr>
      <vt:lpstr>Post normalized regression model</vt:lpstr>
      <vt:lpstr>POST NORMALIZED PAIRWISE SCATTERPLOT</vt:lpstr>
      <vt:lpstr>Post normalized Permutation feature importance</vt:lpstr>
      <vt:lpstr>Split data set used for training linear regression model</vt:lpstr>
      <vt:lpstr>Iteration of normalized features</vt:lpstr>
      <vt:lpstr>Final Evaluation of remaining models</vt:lpstr>
      <vt:lpstr>SCORE for FINAL LINEAR REGRESSION MODEL</vt:lpstr>
      <vt:lpstr>Final Permutation feature importance</vt:lpstr>
      <vt:lpstr>Challenges</vt:lpstr>
      <vt:lpstr>Career Skills obtained</vt:lpstr>
      <vt:lpstr>Conclusion</vt:lpstr>
    </vt:vector>
  </TitlesOfParts>
  <Company>Exelon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Cereal ratings</dc:title>
  <dc:creator>Mastache, Miguel:(ComEd)</dc:creator>
  <cp:lastModifiedBy>Mastache, Miguel:(ComEd)</cp:lastModifiedBy>
  <cp:revision>1</cp:revision>
  <dcterms:created xsi:type="dcterms:W3CDTF">2023-06-24T19:40:57Z</dcterms:created>
  <dcterms:modified xsi:type="dcterms:W3CDTF">2023-06-24T21:03:01Z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c968b3d1-e05f-4796-9c23-acaf26d588cb_Enabled">
    <vt:lpwstr>true</vt:lpwstr>
  </property>
  <property fmtid="{D5CDD505-2E9C-101B-9397-08002B2CF9AE}" pid="4" name="MSIP_Label_c968b3d1-e05f-4796-9c23-acaf26d588cb_SetDate">
    <vt:lpwstr>2023-06-24T19:43:04Z</vt:lpwstr>
  </property>
  <property fmtid="{D5CDD505-2E9C-101B-9397-08002B2CF9AE}" pid="5" name="MSIP_Label_c968b3d1-e05f-4796-9c23-acaf26d588cb_Method">
    <vt:lpwstr>Standard</vt:lpwstr>
  </property>
  <property fmtid="{D5CDD505-2E9C-101B-9397-08002B2CF9AE}" pid="6" name="MSIP_Label_c968b3d1-e05f-4796-9c23-acaf26d588cb_Name">
    <vt:lpwstr>Company Confidential Information</vt:lpwstr>
  </property>
  <property fmtid="{D5CDD505-2E9C-101B-9397-08002B2CF9AE}" pid="7" name="MSIP_Label_c968b3d1-e05f-4796-9c23-acaf26d588cb_SiteId">
    <vt:lpwstr>600d01fc-055f-49c6-868f-3ecfcc791773</vt:lpwstr>
  </property>
  <property fmtid="{D5CDD505-2E9C-101B-9397-08002B2CF9AE}" pid="8" name="MSIP_Label_c968b3d1-e05f-4796-9c23-acaf26d588cb_ActionId">
    <vt:lpwstr>5764288a-780c-48f8-8749-d2586b53f7f7</vt:lpwstr>
  </property>
  <property fmtid="{D5CDD505-2E9C-101B-9397-08002B2CF9AE}" pid="9" name="MSIP_Label_c968b3d1-e05f-4796-9c23-acaf26d588cb_ContentBits">
    <vt:lpwstr>0</vt:lpwstr>
  </property>
</Properties>
</file>