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317" r:id="rId6"/>
    <p:sldId id="318" r:id="rId7"/>
    <p:sldId id="319" r:id="rId8"/>
    <p:sldId id="314" r:id="rId9"/>
    <p:sldId id="315" r:id="rId10"/>
    <p:sldId id="316" r:id="rId11"/>
    <p:sldId id="320" r:id="rId12"/>
    <p:sldId id="263" r:id="rId13"/>
    <p:sldId id="264" r:id="rId14"/>
    <p:sldId id="265" r:id="rId15"/>
    <p:sldId id="260" r:id="rId16"/>
    <p:sldId id="267" r:id="rId17"/>
    <p:sldId id="268" r:id="rId18"/>
    <p:sldId id="269" r:id="rId19"/>
    <p:sldId id="270" r:id="rId20"/>
    <p:sldId id="271" r:id="rId21"/>
    <p:sldId id="275" r:id="rId22"/>
    <p:sldId id="321" r:id="rId23"/>
    <p:sldId id="276" r:id="rId24"/>
    <p:sldId id="277" r:id="rId25"/>
    <p:sldId id="278" r:id="rId26"/>
    <p:sldId id="279" r:id="rId27"/>
    <p:sldId id="280" r:id="rId28"/>
    <p:sldId id="281" r:id="rId29"/>
    <p:sldId id="282" r:id="rId30"/>
    <p:sldId id="286" r:id="rId31"/>
    <p:sldId id="287" r:id="rId32"/>
    <p:sldId id="288" r:id="rId33"/>
    <p:sldId id="289" r:id="rId34"/>
    <p:sldId id="292" r:id="rId35"/>
    <p:sldId id="293" r:id="rId36"/>
    <p:sldId id="294" r:id="rId37"/>
    <p:sldId id="295" r:id="rId38"/>
    <p:sldId id="296" r:id="rId39"/>
    <p:sldId id="297" r:id="rId40"/>
    <p:sldId id="298" r:id="rId41"/>
    <p:sldId id="303" r:id="rId42"/>
    <p:sldId id="304" r:id="rId43"/>
    <p:sldId id="305" r:id="rId44"/>
    <p:sldId id="306" r:id="rId45"/>
    <p:sldId id="307" r:id="rId46"/>
    <p:sldId id="308" r:id="rId47"/>
    <p:sldId id="309" r:id="rId48"/>
    <p:sldId id="310" r:id="rId49"/>
    <p:sldId id="311" r:id="rId50"/>
    <p:sldId id="312" r:id="rId51"/>
    <p:sldId id="313"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4" autoAdjust="0"/>
    <p:restoredTop sz="94660"/>
  </p:normalViewPr>
  <p:slideViewPr>
    <p:cSldViewPr snapToGrid="0">
      <p:cViewPr varScale="1">
        <p:scale>
          <a:sx n="128" d="100"/>
          <a:sy n="128" d="100"/>
        </p:scale>
        <p:origin x="32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DD6B-EC2F-4242-BB01-3ADB2EA056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06E81A-1139-4F60-ADAD-CDBFA2DA7B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1CA7DA-A3ED-424E-96DB-EAC43B3A9C8C}"/>
              </a:ext>
            </a:extLst>
          </p:cNvPr>
          <p:cNvSpPr>
            <a:spLocks noGrp="1"/>
          </p:cNvSpPr>
          <p:nvPr>
            <p:ph type="dt" sz="half" idx="10"/>
          </p:nvPr>
        </p:nvSpPr>
        <p:spPr/>
        <p:txBody>
          <a:bodyPr/>
          <a:lstStyle/>
          <a:p>
            <a:fld id="{E574BDDD-E77C-4F65-80AE-A2B49D0566BE}" type="datetimeFigureOut">
              <a:rPr lang="en-US" smtClean="0"/>
              <a:t>12/12/22</a:t>
            </a:fld>
            <a:endParaRPr lang="en-US"/>
          </a:p>
        </p:txBody>
      </p:sp>
      <p:sp>
        <p:nvSpPr>
          <p:cNvPr id="5" name="Footer Placeholder 4">
            <a:extLst>
              <a:ext uri="{FF2B5EF4-FFF2-40B4-BE49-F238E27FC236}">
                <a16:creationId xmlns:a16="http://schemas.microsoft.com/office/drawing/2014/main" id="{A5620E7B-DE6B-4599-AB9A-D6E6D1C52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98F17-D1A4-4B40-8467-04543C7AB05F}"/>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74051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54F3F-7F8C-4B62-83A5-552DFB1903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BB7699-2B3A-4817-9AC3-43FD9282F9F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3F1A9-6856-45E2-8C6C-5C78A873D91A}"/>
              </a:ext>
            </a:extLst>
          </p:cNvPr>
          <p:cNvSpPr>
            <a:spLocks noGrp="1"/>
          </p:cNvSpPr>
          <p:nvPr>
            <p:ph type="dt" sz="half" idx="10"/>
          </p:nvPr>
        </p:nvSpPr>
        <p:spPr/>
        <p:txBody>
          <a:bodyPr/>
          <a:lstStyle/>
          <a:p>
            <a:fld id="{E574BDDD-E77C-4F65-80AE-A2B49D0566BE}" type="datetimeFigureOut">
              <a:rPr lang="en-US" smtClean="0"/>
              <a:t>12/12/22</a:t>
            </a:fld>
            <a:endParaRPr lang="en-US"/>
          </a:p>
        </p:txBody>
      </p:sp>
      <p:sp>
        <p:nvSpPr>
          <p:cNvPr id="5" name="Footer Placeholder 4">
            <a:extLst>
              <a:ext uri="{FF2B5EF4-FFF2-40B4-BE49-F238E27FC236}">
                <a16:creationId xmlns:a16="http://schemas.microsoft.com/office/drawing/2014/main" id="{7E6807F9-D2C6-4EE6-AE90-327FC3253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6B0549-8F58-4348-9920-652E9FEDC9A9}"/>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63774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41ECD2-AC72-4B39-B658-44039FF9BC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FCE250-D2E2-4148-B0C4-5EEC101D4BA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CE6582-DD76-46CC-A4B7-7889DF306095}"/>
              </a:ext>
            </a:extLst>
          </p:cNvPr>
          <p:cNvSpPr>
            <a:spLocks noGrp="1"/>
          </p:cNvSpPr>
          <p:nvPr>
            <p:ph type="dt" sz="half" idx="10"/>
          </p:nvPr>
        </p:nvSpPr>
        <p:spPr/>
        <p:txBody>
          <a:bodyPr/>
          <a:lstStyle/>
          <a:p>
            <a:fld id="{E574BDDD-E77C-4F65-80AE-A2B49D0566BE}" type="datetimeFigureOut">
              <a:rPr lang="en-US" smtClean="0"/>
              <a:t>12/12/22</a:t>
            </a:fld>
            <a:endParaRPr lang="en-US"/>
          </a:p>
        </p:txBody>
      </p:sp>
      <p:sp>
        <p:nvSpPr>
          <p:cNvPr id="5" name="Footer Placeholder 4">
            <a:extLst>
              <a:ext uri="{FF2B5EF4-FFF2-40B4-BE49-F238E27FC236}">
                <a16:creationId xmlns:a16="http://schemas.microsoft.com/office/drawing/2014/main" id="{E0469BB8-5380-45F6-85BD-37209F96D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11002E-17D0-4016-AA60-4DBD5B8BF72F}"/>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822105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35B90-86EC-492C-8440-5BE029FCA3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E4B971-FFBC-444C-9574-9D3B54B7248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66CA0-A872-4564-80CA-5FEC4ECF6193}"/>
              </a:ext>
            </a:extLst>
          </p:cNvPr>
          <p:cNvSpPr>
            <a:spLocks noGrp="1"/>
          </p:cNvSpPr>
          <p:nvPr>
            <p:ph type="dt" sz="half" idx="10"/>
          </p:nvPr>
        </p:nvSpPr>
        <p:spPr/>
        <p:txBody>
          <a:bodyPr/>
          <a:lstStyle/>
          <a:p>
            <a:fld id="{E574BDDD-E77C-4F65-80AE-A2B49D0566BE}" type="datetimeFigureOut">
              <a:rPr lang="en-US" smtClean="0"/>
              <a:t>12/12/22</a:t>
            </a:fld>
            <a:endParaRPr lang="en-US"/>
          </a:p>
        </p:txBody>
      </p:sp>
      <p:sp>
        <p:nvSpPr>
          <p:cNvPr id="5" name="Footer Placeholder 4">
            <a:extLst>
              <a:ext uri="{FF2B5EF4-FFF2-40B4-BE49-F238E27FC236}">
                <a16:creationId xmlns:a16="http://schemas.microsoft.com/office/drawing/2014/main" id="{F64A1036-6CDC-445C-A420-C8F19AA31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85A98F-1722-408F-9EAF-DD105A6786D4}"/>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391061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9E4D1-759E-4B80-9D6F-7700A8CDDC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BD5114-CD19-406E-8705-96803BC300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5A8F7AF-E616-4F57-A855-C02E4119B051}"/>
              </a:ext>
            </a:extLst>
          </p:cNvPr>
          <p:cNvSpPr>
            <a:spLocks noGrp="1"/>
          </p:cNvSpPr>
          <p:nvPr>
            <p:ph type="dt" sz="half" idx="10"/>
          </p:nvPr>
        </p:nvSpPr>
        <p:spPr/>
        <p:txBody>
          <a:bodyPr/>
          <a:lstStyle/>
          <a:p>
            <a:fld id="{E574BDDD-E77C-4F65-80AE-A2B49D0566BE}" type="datetimeFigureOut">
              <a:rPr lang="en-US" smtClean="0"/>
              <a:t>12/12/22</a:t>
            </a:fld>
            <a:endParaRPr lang="en-US"/>
          </a:p>
        </p:txBody>
      </p:sp>
      <p:sp>
        <p:nvSpPr>
          <p:cNvPr id="5" name="Footer Placeholder 4">
            <a:extLst>
              <a:ext uri="{FF2B5EF4-FFF2-40B4-BE49-F238E27FC236}">
                <a16:creationId xmlns:a16="http://schemas.microsoft.com/office/drawing/2014/main" id="{687F85F8-5B2C-49AB-ACE3-206BEDDEC4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9AD0B-2401-4303-B6E3-E10A44089B1F}"/>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589387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4CDF-BB67-47FC-BF1B-DB02A6749C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A57AE-432B-4C7F-AFD5-02DA1AB1AC2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859AFA-4DCC-4AAB-A636-A768FCC636C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2A2CC-F2EE-4979-8BBC-A34D0009144A}"/>
              </a:ext>
            </a:extLst>
          </p:cNvPr>
          <p:cNvSpPr>
            <a:spLocks noGrp="1"/>
          </p:cNvSpPr>
          <p:nvPr>
            <p:ph type="dt" sz="half" idx="10"/>
          </p:nvPr>
        </p:nvSpPr>
        <p:spPr/>
        <p:txBody>
          <a:bodyPr/>
          <a:lstStyle/>
          <a:p>
            <a:fld id="{E574BDDD-E77C-4F65-80AE-A2B49D0566BE}" type="datetimeFigureOut">
              <a:rPr lang="en-US" smtClean="0"/>
              <a:t>12/12/22</a:t>
            </a:fld>
            <a:endParaRPr lang="en-US"/>
          </a:p>
        </p:txBody>
      </p:sp>
      <p:sp>
        <p:nvSpPr>
          <p:cNvPr id="6" name="Footer Placeholder 5">
            <a:extLst>
              <a:ext uri="{FF2B5EF4-FFF2-40B4-BE49-F238E27FC236}">
                <a16:creationId xmlns:a16="http://schemas.microsoft.com/office/drawing/2014/main" id="{B714CF7A-3807-4981-82FE-9DFBEED4C1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3DDECA-5A1A-4973-9442-C48285448131}"/>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618319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0A80D-F0D5-4D0E-A595-37B132CF96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C3DE0-C588-424F-99AD-81C63CBF6A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A99559-C376-4106-B5B8-DE2548E8B77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EC5DA3-BFFC-4144-9DE2-F9BD5D5548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5B6C142-9FBA-441E-A2EE-8A26CD28D1E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13BFF5-7AB9-4517-84AF-11B4195E5D87}"/>
              </a:ext>
            </a:extLst>
          </p:cNvPr>
          <p:cNvSpPr>
            <a:spLocks noGrp="1"/>
          </p:cNvSpPr>
          <p:nvPr>
            <p:ph type="dt" sz="half" idx="10"/>
          </p:nvPr>
        </p:nvSpPr>
        <p:spPr/>
        <p:txBody>
          <a:bodyPr/>
          <a:lstStyle/>
          <a:p>
            <a:fld id="{E574BDDD-E77C-4F65-80AE-A2B49D0566BE}" type="datetimeFigureOut">
              <a:rPr lang="en-US" smtClean="0"/>
              <a:t>12/12/22</a:t>
            </a:fld>
            <a:endParaRPr lang="en-US"/>
          </a:p>
        </p:txBody>
      </p:sp>
      <p:sp>
        <p:nvSpPr>
          <p:cNvPr id="8" name="Footer Placeholder 7">
            <a:extLst>
              <a:ext uri="{FF2B5EF4-FFF2-40B4-BE49-F238E27FC236}">
                <a16:creationId xmlns:a16="http://schemas.microsoft.com/office/drawing/2014/main" id="{64D63660-8C4C-44F0-BB2E-A2E06C0208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585D26-D27D-4780-B4D8-652336F541D3}"/>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657969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7FB5D-6D01-46C3-90E2-6EF7C7DD98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ABEC61-F94D-46EA-93C3-3D29473CCA2D}"/>
              </a:ext>
            </a:extLst>
          </p:cNvPr>
          <p:cNvSpPr>
            <a:spLocks noGrp="1"/>
          </p:cNvSpPr>
          <p:nvPr>
            <p:ph type="dt" sz="half" idx="10"/>
          </p:nvPr>
        </p:nvSpPr>
        <p:spPr/>
        <p:txBody>
          <a:bodyPr/>
          <a:lstStyle/>
          <a:p>
            <a:fld id="{E574BDDD-E77C-4F65-80AE-A2B49D0566BE}" type="datetimeFigureOut">
              <a:rPr lang="en-US" smtClean="0"/>
              <a:t>12/12/22</a:t>
            </a:fld>
            <a:endParaRPr lang="en-US"/>
          </a:p>
        </p:txBody>
      </p:sp>
      <p:sp>
        <p:nvSpPr>
          <p:cNvPr id="4" name="Footer Placeholder 3">
            <a:extLst>
              <a:ext uri="{FF2B5EF4-FFF2-40B4-BE49-F238E27FC236}">
                <a16:creationId xmlns:a16="http://schemas.microsoft.com/office/drawing/2014/main" id="{4538D31F-B3A3-44A7-BE2E-54CED00163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7FC639-D8CC-4126-AE01-D7ECE4FE3A56}"/>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436103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D11337-DCED-48AE-9781-145604B22134}"/>
              </a:ext>
            </a:extLst>
          </p:cNvPr>
          <p:cNvSpPr>
            <a:spLocks noGrp="1"/>
          </p:cNvSpPr>
          <p:nvPr>
            <p:ph type="dt" sz="half" idx="10"/>
          </p:nvPr>
        </p:nvSpPr>
        <p:spPr/>
        <p:txBody>
          <a:bodyPr/>
          <a:lstStyle/>
          <a:p>
            <a:fld id="{E574BDDD-E77C-4F65-80AE-A2B49D0566BE}" type="datetimeFigureOut">
              <a:rPr lang="en-US" smtClean="0"/>
              <a:t>12/12/22</a:t>
            </a:fld>
            <a:endParaRPr lang="en-US"/>
          </a:p>
        </p:txBody>
      </p:sp>
      <p:sp>
        <p:nvSpPr>
          <p:cNvPr id="3" name="Footer Placeholder 2">
            <a:extLst>
              <a:ext uri="{FF2B5EF4-FFF2-40B4-BE49-F238E27FC236}">
                <a16:creationId xmlns:a16="http://schemas.microsoft.com/office/drawing/2014/main" id="{B890E84E-2E44-4497-B8AA-769AD7E936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A3588F-8746-4FE0-AB58-50B514C86D3E}"/>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046530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7E9AD-7C5B-43BF-BC81-663C3B7F41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CB248D-04F1-4ACE-8F99-0844D0618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034B85-1772-4F38-A7E7-EB8B511E60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4CC1-4267-4CC4-88D6-3A28AFF5E728}"/>
              </a:ext>
            </a:extLst>
          </p:cNvPr>
          <p:cNvSpPr>
            <a:spLocks noGrp="1"/>
          </p:cNvSpPr>
          <p:nvPr>
            <p:ph type="dt" sz="half" idx="10"/>
          </p:nvPr>
        </p:nvSpPr>
        <p:spPr/>
        <p:txBody>
          <a:bodyPr/>
          <a:lstStyle/>
          <a:p>
            <a:fld id="{E574BDDD-E77C-4F65-80AE-A2B49D0566BE}" type="datetimeFigureOut">
              <a:rPr lang="en-US" smtClean="0"/>
              <a:t>12/12/22</a:t>
            </a:fld>
            <a:endParaRPr lang="en-US"/>
          </a:p>
        </p:txBody>
      </p:sp>
      <p:sp>
        <p:nvSpPr>
          <p:cNvPr id="6" name="Footer Placeholder 5">
            <a:extLst>
              <a:ext uri="{FF2B5EF4-FFF2-40B4-BE49-F238E27FC236}">
                <a16:creationId xmlns:a16="http://schemas.microsoft.com/office/drawing/2014/main" id="{9E7253FA-41D5-46A5-8FA6-3BB510DA9C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5524AA-7B5D-4D45-A1D6-B2C17247F472}"/>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61869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1104-3193-4DE3-9579-D9AA8F0EF9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F3E60D-5591-47FB-8383-3CF2A6D2F8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693396-1B46-429A-A1C7-6319CC46E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3BB73A-2A95-4544-9F11-6D8DF3A138CD}"/>
              </a:ext>
            </a:extLst>
          </p:cNvPr>
          <p:cNvSpPr>
            <a:spLocks noGrp="1"/>
          </p:cNvSpPr>
          <p:nvPr>
            <p:ph type="dt" sz="half" idx="10"/>
          </p:nvPr>
        </p:nvSpPr>
        <p:spPr/>
        <p:txBody>
          <a:bodyPr/>
          <a:lstStyle/>
          <a:p>
            <a:fld id="{E574BDDD-E77C-4F65-80AE-A2B49D0566BE}" type="datetimeFigureOut">
              <a:rPr lang="en-US" smtClean="0"/>
              <a:t>12/12/22</a:t>
            </a:fld>
            <a:endParaRPr lang="en-US"/>
          </a:p>
        </p:txBody>
      </p:sp>
      <p:sp>
        <p:nvSpPr>
          <p:cNvPr id="6" name="Footer Placeholder 5">
            <a:extLst>
              <a:ext uri="{FF2B5EF4-FFF2-40B4-BE49-F238E27FC236}">
                <a16:creationId xmlns:a16="http://schemas.microsoft.com/office/drawing/2014/main" id="{44582299-81B8-4894-B8B7-C1A0EF0D8F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50117A-21AA-4F59-A2B7-7BC19EB7D364}"/>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826859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317E4F-9347-44CD-9477-1AF2334B84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BCF40D-687B-4129-846D-C33C3CF7D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5B308-7023-40D0-A9D7-0A50FDE281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74BDDD-E77C-4F65-80AE-A2B49D0566BE}" type="datetimeFigureOut">
              <a:rPr lang="en-US" smtClean="0"/>
              <a:t>12/12/22</a:t>
            </a:fld>
            <a:endParaRPr lang="en-US"/>
          </a:p>
        </p:txBody>
      </p:sp>
      <p:sp>
        <p:nvSpPr>
          <p:cNvPr id="5" name="Footer Placeholder 4">
            <a:extLst>
              <a:ext uri="{FF2B5EF4-FFF2-40B4-BE49-F238E27FC236}">
                <a16:creationId xmlns:a16="http://schemas.microsoft.com/office/drawing/2014/main" id="{C5B94102-7A5A-4E11-ABC2-D0BBAAF8E0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30775C-EC89-455E-B408-FFCE8D86FA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89097-B4E2-4F9F-9CBE-5C04691F4EBF}" type="slidenum">
              <a:rPr lang="en-US" smtClean="0"/>
              <a:t>‹#›</a:t>
            </a:fld>
            <a:endParaRPr lang="en-US"/>
          </a:p>
        </p:txBody>
      </p:sp>
    </p:spTree>
    <p:extLst>
      <p:ext uri="{BB962C8B-B14F-4D97-AF65-F5344CB8AC3E}">
        <p14:creationId xmlns:p14="http://schemas.microsoft.com/office/powerpoint/2010/main" val="2593387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Video 5">
            <a:extLst>
              <a:ext uri="{FF2B5EF4-FFF2-40B4-BE49-F238E27FC236}">
                <a16:creationId xmlns:a16="http://schemas.microsoft.com/office/drawing/2014/main" id="{232F4ABD-2A23-E926-DD5D-B47730C8099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err="1">
                <a:solidFill>
                  <a:srgbClr val="FFFFFF"/>
                </a:solidFill>
              </a:rPr>
              <a:t>inStock</a:t>
            </a:r>
            <a:br>
              <a:rPr lang="en-US" sz="5200" dirty="0">
                <a:solidFill>
                  <a:srgbClr val="FFFFFF"/>
                </a:solidFill>
              </a:rPr>
            </a:br>
            <a:endParaRPr lang="en-US" sz="5200" dirty="0">
              <a:solidFill>
                <a:srgbClr val="FFFFFF"/>
              </a:solidFill>
            </a:endParaRP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2200" dirty="0">
                <a:solidFill>
                  <a:srgbClr val="FFFFFF"/>
                </a:solidFill>
              </a:rPr>
              <a:t>Python Stock Tracking Project</a:t>
            </a:r>
          </a:p>
          <a:p>
            <a:r>
              <a:rPr lang="en-US" sz="2200" dirty="0">
                <a:solidFill>
                  <a:srgbClr val="FFFFFF"/>
                </a:solidFill>
              </a:rPr>
              <a:t>By Miguel Mastache</a:t>
            </a:r>
          </a:p>
          <a:p>
            <a:r>
              <a:rPr lang="en-US" sz="2200" dirty="0">
                <a:solidFill>
                  <a:srgbClr val="FFFFFF"/>
                </a:solidFill>
              </a:rPr>
              <a:t>10/28/22</a:t>
            </a:r>
          </a:p>
        </p:txBody>
      </p:sp>
      <p:sp>
        <p:nvSpPr>
          <p:cNvPr id="4" name="TextBox 3">
            <a:extLst>
              <a:ext uri="{FF2B5EF4-FFF2-40B4-BE49-F238E27FC236}">
                <a16:creationId xmlns:a16="http://schemas.microsoft.com/office/drawing/2014/main" id="{80C8CE66-574D-DC36-AEDF-5C8ABCC896EA}"/>
              </a:ext>
            </a:extLst>
          </p:cNvPr>
          <p:cNvSpPr txBox="1"/>
          <p:nvPr/>
        </p:nvSpPr>
        <p:spPr>
          <a:xfrm>
            <a:off x="8039100" y="38481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73752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dirty="0">
                <a:solidFill>
                  <a:schemeClr val="bg1"/>
                </a:solidFill>
                <a:latin typeface="+mj-lt"/>
                <a:ea typeface="+mj-ea"/>
                <a:cs typeface="+mj-cs"/>
              </a:rPr>
              <a:t>Class Diagram</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Paste your Visio Class Diagram</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A picture containing timeline&#10;&#10;Description automatically generated">
            <a:extLst>
              <a:ext uri="{FF2B5EF4-FFF2-40B4-BE49-F238E27FC236}">
                <a16:creationId xmlns:a16="http://schemas.microsoft.com/office/drawing/2014/main" id="{1F827D3E-A307-215A-B074-071DFA7E0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053" y="2075808"/>
            <a:ext cx="6014185" cy="2706383"/>
          </a:xfrm>
          <a:prstGeom prst="rect">
            <a:avLst/>
          </a:prstGeom>
        </p:spPr>
      </p:pic>
    </p:spTree>
    <p:extLst>
      <p:ext uri="{BB962C8B-B14F-4D97-AF65-F5344CB8AC3E}">
        <p14:creationId xmlns:p14="http://schemas.microsoft.com/office/powerpoint/2010/main" val="1078443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Class Code</a:t>
            </a:r>
          </a:p>
        </p:txBody>
      </p:sp>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Screen Shot of your stock_class.py file.</a:t>
            </a: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A screenshot of a computer&#10;&#10;Description automatically generated with medium confidence">
            <a:extLst>
              <a:ext uri="{FF2B5EF4-FFF2-40B4-BE49-F238E27FC236}">
                <a16:creationId xmlns:a16="http://schemas.microsoft.com/office/drawing/2014/main" id="{3B6D4BC3-B13F-6F4C-3D4C-18A748E22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8271" y="643469"/>
            <a:ext cx="5879749" cy="5571062"/>
          </a:xfrm>
          <a:prstGeom prst="rect">
            <a:avLst/>
          </a:prstGeom>
        </p:spPr>
      </p:pic>
    </p:spTree>
    <p:extLst>
      <p:ext uri="{BB962C8B-B14F-4D97-AF65-F5344CB8AC3E}">
        <p14:creationId xmlns:p14="http://schemas.microsoft.com/office/powerpoint/2010/main" val="3716277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7" name="Freeform: Shape 16">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Unit Test</a:t>
            </a:r>
          </a:p>
        </p:txBody>
      </p:sp>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Screen Shot of your successful unit test.</a:t>
            </a:r>
          </a:p>
          <a:p>
            <a:pPr indent="-228600">
              <a:buFont typeface="Arial" panose="020B0604020202020204" pitchFamily="34" charset="0"/>
              <a:buChar char="•"/>
            </a:pPr>
            <a:endParaRPr lang="en-US" sz="2000">
              <a:solidFill>
                <a:schemeClr val="bg1">
                  <a:alpha val="60000"/>
                </a:schemeClr>
              </a:solidFill>
            </a:endParaRPr>
          </a:p>
        </p:txBody>
      </p:sp>
      <p:pic>
        <p:nvPicPr>
          <p:cNvPr id="8" name="Picture 7" descr="A screenshot of a computer&#10;&#10;Description automatically generated with medium confidence">
            <a:extLst>
              <a:ext uri="{FF2B5EF4-FFF2-40B4-BE49-F238E27FC236}">
                <a16:creationId xmlns:a16="http://schemas.microsoft.com/office/drawing/2014/main" id="{4190F139-F5B7-CBB2-3C4C-B2D4D6984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8271" y="643469"/>
            <a:ext cx="5879749" cy="5571062"/>
          </a:xfrm>
          <a:prstGeom prst="rect">
            <a:avLst/>
          </a:prstGeom>
        </p:spPr>
      </p:pic>
    </p:spTree>
    <p:extLst>
      <p:ext uri="{BB962C8B-B14F-4D97-AF65-F5344CB8AC3E}">
        <p14:creationId xmlns:p14="http://schemas.microsoft.com/office/powerpoint/2010/main" val="2811827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p:txBody>
          <a:bodyPr/>
          <a:lstStyle/>
          <a:p>
            <a:r>
              <a:rPr lang="en-US" dirty="0"/>
              <a:t>Rubric</a:t>
            </a:r>
          </a:p>
        </p:txBody>
      </p:sp>
      <p:graphicFrame>
        <p:nvGraphicFramePr>
          <p:cNvPr id="4" name="Content Placeholder 3">
            <a:extLst>
              <a:ext uri="{FF2B5EF4-FFF2-40B4-BE49-F238E27FC236}">
                <a16:creationId xmlns:a16="http://schemas.microsoft.com/office/drawing/2014/main" id="{8C7E413A-6A9E-428D-A079-5F9139C3575C}"/>
              </a:ext>
            </a:extLst>
          </p:cNvPr>
          <p:cNvGraphicFramePr>
            <a:graphicFrameLocks noGrp="1"/>
          </p:cNvGraphicFramePr>
          <p:nvPr>
            <p:ph idx="1"/>
          </p:nvPr>
        </p:nvGraphicFramePr>
        <p:xfrm>
          <a:off x="838200" y="1825625"/>
          <a:ext cx="10515600" cy="202184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494064502"/>
                    </a:ext>
                  </a:extLst>
                </a:gridCol>
                <a:gridCol w="3505200">
                  <a:extLst>
                    <a:ext uri="{9D8B030D-6E8A-4147-A177-3AD203B41FA5}">
                      <a16:colId xmlns:a16="http://schemas.microsoft.com/office/drawing/2014/main" val="1566128757"/>
                    </a:ext>
                  </a:extLst>
                </a:gridCol>
                <a:gridCol w="3505200">
                  <a:extLst>
                    <a:ext uri="{9D8B030D-6E8A-4147-A177-3AD203B41FA5}">
                      <a16:colId xmlns:a16="http://schemas.microsoft.com/office/drawing/2014/main" val="722685570"/>
                    </a:ext>
                  </a:extLst>
                </a:gridCol>
              </a:tblGrid>
              <a:tr h="370840">
                <a:tc>
                  <a:txBody>
                    <a:bodyPr/>
                    <a:lstStyle/>
                    <a:p>
                      <a:r>
                        <a:rPr lang="en-US" dirty="0"/>
                        <a:t>Activity</a:t>
                      </a:r>
                    </a:p>
                  </a:txBody>
                  <a:tcPr/>
                </a:tc>
                <a:tc>
                  <a:txBody>
                    <a:bodyPr/>
                    <a:lstStyle/>
                    <a:p>
                      <a:r>
                        <a:rPr lang="en-US" dirty="0"/>
                        <a:t>Requirement(s)</a:t>
                      </a:r>
                    </a:p>
                  </a:txBody>
                  <a:tcPr/>
                </a:tc>
                <a:tc>
                  <a:txBody>
                    <a:bodyPr/>
                    <a:lstStyle/>
                    <a:p>
                      <a:r>
                        <a:rPr lang="en-US" dirty="0"/>
                        <a:t>Points</a:t>
                      </a:r>
                    </a:p>
                  </a:txBody>
                  <a:tcPr/>
                </a:tc>
                <a:extLst>
                  <a:ext uri="{0D108BD9-81ED-4DB2-BD59-A6C34878D82A}">
                    <a16:rowId xmlns:a16="http://schemas.microsoft.com/office/drawing/2014/main" val="2671127368"/>
                  </a:ext>
                </a:extLst>
              </a:tr>
              <a:tr h="370840">
                <a:tc>
                  <a:txBody>
                    <a:bodyPr/>
                    <a:lstStyle/>
                    <a:p>
                      <a:r>
                        <a:rPr lang="en-US" dirty="0"/>
                        <a:t>Adding a Stock</a:t>
                      </a:r>
                    </a:p>
                  </a:txBody>
                  <a:tcPr/>
                </a:tc>
                <a:tc>
                  <a:txBody>
                    <a:bodyPr/>
                    <a:lstStyle/>
                    <a:p>
                      <a:pPr lvl="0">
                        <a:buNone/>
                      </a:pPr>
                      <a:r>
                        <a:rPr lang="en-US" dirty="0"/>
                        <a:t>Screen Shot of adding stock data</a:t>
                      </a:r>
                    </a:p>
                  </a:txBody>
                  <a:tcPr/>
                </a:tc>
                <a:tc>
                  <a:txBody>
                    <a:bodyPr/>
                    <a:lstStyle/>
                    <a:p>
                      <a:pPr lvl="0">
                        <a:buNone/>
                      </a:pPr>
                      <a:r>
                        <a:rPr lang="en-US" dirty="0"/>
                        <a:t>20</a:t>
                      </a:r>
                    </a:p>
                  </a:txBody>
                  <a:tcPr/>
                </a:tc>
                <a:extLst>
                  <a:ext uri="{0D108BD9-81ED-4DB2-BD59-A6C34878D82A}">
                    <a16:rowId xmlns:a16="http://schemas.microsoft.com/office/drawing/2014/main" val="1343858599"/>
                  </a:ext>
                </a:extLst>
              </a:tr>
              <a:tr h="370840">
                <a:tc>
                  <a:txBody>
                    <a:bodyPr/>
                    <a:lstStyle/>
                    <a:p>
                      <a:r>
                        <a:rPr lang="en-US" dirty="0"/>
                        <a:t>Listing all Stocks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Screen Shot of listing 3 stocks</a:t>
                      </a:r>
                    </a:p>
                    <a:p>
                      <a:pPr lvl="0">
                        <a:buNone/>
                      </a:pPr>
                      <a:endParaRPr lang="en-US" dirty="0"/>
                    </a:p>
                  </a:txBody>
                  <a:tcPr/>
                </a:tc>
                <a:tc>
                  <a:txBody>
                    <a:bodyPr/>
                    <a:lstStyle/>
                    <a:p>
                      <a:pPr lvl="0">
                        <a:buNone/>
                      </a:pPr>
                      <a:r>
                        <a:rPr lang="en-US" dirty="0"/>
                        <a:t>10</a:t>
                      </a:r>
                    </a:p>
                  </a:txBody>
                  <a:tcPr/>
                </a:tc>
                <a:extLst>
                  <a:ext uri="{0D108BD9-81ED-4DB2-BD59-A6C34878D82A}">
                    <a16:rowId xmlns:a16="http://schemas.microsoft.com/office/drawing/2014/main" val="666693530"/>
                  </a:ext>
                </a:extLst>
              </a:tr>
              <a:tr h="370840">
                <a:tc>
                  <a:txBody>
                    <a:bodyPr/>
                    <a:lstStyle/>
                    <a:p>
                      <a:r>
                        <a:rPr lang="en-US" dirty="0"/>
                        <a:t>Daily data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Screen Shot of adding daily data</a:t>
                      </a:r>
                    </a:p>
                    <a:p>
                      <a:pPr lvl="0">
                        <a:buNone/>
                      </a:pPr>
                      <a:endParaRPr lang="en-US" dirty="0"/>
                    </a:p>
                  </a:txBody>
                  <a:tcPr/>
                </a:tc>
                <a:tc>
                  <a:txBody>
                    <a:bodyPr/>
                    <a:lstStyle/>
                    <a:p>
                      <a:pPr lvl="0">
                        <a:buNone/>
                      </a:pPr>
                      <a:r>
                        <a:rPr lang="en-US" dirty="0"/>
                        <a:t>10</a:t>
                      </a:r>
                    </a:p>
                  </a:txBody>
                  <a:tcPr/>
                </a:tc>
                <a:extLst>
                  <a:ext uri="{0D108BD9-81ED-4DB2-BD59-A6C34878D82A}">
                    <a16:rowId xmlns:a16="http://schemas.microsoft.com/office/drawing/2014/main" val="2196408601"/>
                  </a:ext>
                </a:extLst>
              </a:tr>
            </a:tbl>
          </a:graphicData>
        </a:graphic>
      </p:graphicFrame>
    </p:spTree>
    <p:extLst>
      <p:ext uri="{BB962C8B-B14F-4D97-AF65-F5344CB8AC3E}">
        <p14:creationId xmlns:p14="http://schemas.microsoft.com/office/powerpoint/2010/main" val="2191998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Code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Code snippet.</a:t>
            </a: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Text&#10;&#10;Description automatically generated">
            <a:extLst>
              <a:ext uri="{FF2B5EF4-FFF2-40B4-BE49-F238E27FC236}">
                <a16:creationId xmlns:a16="http://schemas.microsoft.com/office/drawing/2014/main" id="{71B0EB32-14C6-4D3E-F9BE-D0421676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1362" y="643469"/>
            <a:ext cx="5473566" cy="5571062"/>
          </a:xfrm>
          <a:prstGeom prst="rect">
            <a:avLst/>
          </a:prstGeom>
        </p:spPr>
      </p:pic>
    </p:spTree>
    <p:extLst>
      <p:ext uri="{BB962C8B-B14F-4D97-AF65-F5344CB8AC3E}">
        <p14:creationId xmlns:p14="http://schemas.microsoft.com/office/powerpoint/2010/main" val="888870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Adding a Stock</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Paste a screen shot of your working Stock program.</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8" name="Picture 7" descr="Text&#10;&#10;Description automatically generated">
            <a:extLst>
              <a:ext uri="{FF2B5EF4-FFF2-40B4-BE49-F238E27FC236}">
                <a16:creationId xmlns:a16="http://schemas.microsoft.com/office/drawing/2014/main" id="{7C1C32A8-9A27-19FC-524E-317FB599D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053" y="918078"/>
            <a:ext cx="6014185" cy="5021843"/>
          </a:xfrm>
          <a:prstGeom prst="rect">
            <a:avLst/>
          </a:prstGeom>
        </p:spPr>
      </p:pic>
    </p:spTree>
    <p:extLst>
      <p:ext uri="{BB962C8B-B14F-4D97-AF65-F5344CB8AC3E}">
        <p14:creationId xmlns:p14="http://schemas.microsoft.com/office/powerpoint/2010/main" val="839585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Listing 3 Stocks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Paste a screen shot of your working Stock program.</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Text&#10;&#10;Description automatically generated">
            <a:extLst>
              <a:ext uri="{FF2B5EF4-FFF2-40B4-BE49-F238E27FC236}">
                <a16:creationId xmlns:a16="http://schemas.microsoft.com/office/drawing/2014/main" id="{9421EC46-D216-4C7F-CB71-417577B8F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053" y="918078"/>
            <a:ext cx="6014185" cy="5021843"/>
          </a:xfrm>
          <a:prstGeom prst="rect">
            <a:avLst/>
          </a:prstGeom>
        </p:spPr>
      </p:pic>
    </p:spTree>
    <p:extLst>
      <p:ext uri="{BB962C8B-B14F-4D97-AF65-F5344CB8AC3E}">
        <p14:creationId xmlns:p14="http://schemas.microsoft.com/office/powerpoint/2010/main" val="1088591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Daily Data</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Paste a screen shot of your working Stock program.</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Text&#10;&#10;Description automatically generated">
            <a:extLst>
              <a:ext uri="{FF2B5EF4-FFF2-40B4-BE49-F238E27FC236}">
                <a16:creationId xmlns:a16="http://schemas.microsoft.com/office/drawing/2014/main" id="{B4883A59-9ECD-3986-C373-733D5572F0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053" y="918078"/>
            <a:ext cx="6014185" cy="5021843"/>
          </a:xfrm>
          <a:prstGeom prst="rect">
            <a:avLst/>
          </a:prstGeom>
        </p:spPr>
      </p:pic>
    </p:spTree>
    <p:extLst>
      <p:ext uri="{BB962C8B-B14F-4D97-AF65-F5344CB8AC3E}">
        <p14:creationId xmlns:p14="http://schemas.microsoft.com/office/powerpoint/2010/main" val="180043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CEIS150</a:t>
            </a:r>
            <a:br>
              <a:rPr lang="en-US" dirty="0"/>
            </a:br>
            <a:r>
              <a:rPr lang="en-US" dirty="0"/>
              <a:t>Module 4</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vert="horz" lIns="91440" tIns="45720" rIns="91440" bIns="45720" rtlCol="0" anchor="t">
            <a:normAutofit/>
          </a:bodyPr>
          <a:lstStyle/>
          <a:p>
            <a:pPr>
              <a:lnSpc>
                <a:spcPct val="100000"/>
              </a:lnSpc>
              <a:spcBef>
                <a:spcPts val="0"/>
              </a:spcBef>
            </a:pPr>
            <a:r>
              <a:rPr lang="en-US" dirty="0">
                <a:latin typeface="Arial"/>
                <a:cs typeface="Arial"/>
              </a:rPr>
              <a:t>Inheritance</a:t>
            </a:r>
            <a:endParaRPr lang="en-US" dirty="0">
              <a:ea typeface="+mn-lt"/>
              <a:cs typeface="+mn-lt"/>
            </a:endParaRPr>
          </a:p>
          <a:p>
            <a:pPr>
              <a:lnSpc>
                <a:spcPct val="100000"/>
              </a:lnSpc>
              <a:spcBef>
                <a:spcPts val="0"/>
              </a:spcBef>
            </a:pPr>
            <a:r>
              <a:rPr lang="en-US" dirty="0">
                <a:latin typeface="Arial"/>
                <a:cs typeface="Arial"/>
              </a:rPr>
              <a:t>Summary Report</a:t>
            </a:r>
          </a:p>
          <a:p>
            <a:pPr>
              <a:lnSpc>
                <a:spcPct val="100000"/>
              </a:lnSpc>
              <a:spcBef>
                <a:spcPts val="0"/>
              </a:spcBef>
            </a:pPr>
            <a:r>
              <a:rPr lang="en-US" dirty="0">
                <a:latin typeface="Arial"/>
                <a:cs typeface="Arial"/>
              </a:rPr>
              <a:t>By Miguel Mastache</a:t>
            </a:r>
          </a:p>
          <a:p>
            <a:pPr>
              <a:lnSpc>
                <a:spcPct val="100000"/>
              </a:lnSpc>
              <a:spcBef>
                <a:spcPts val="0"/>
              </a:spcBef>
            </a:pPr>
            <a:r>
              <a:rPr lang="en-US">
                <a:latin typeface="Arial"/>
                <a:cs typeface="Arial"/>
              </a:rPr>
              <a:t>11/16/22</a:t>
            </a:r>
            <a:endParaRPr lang="en-US" dirty="0">
              <a:cs typeface="Calibri" panose="020F0502020204030204"/>
            </a:endParaRPr>
          </a:p>
        </p:txBody>
      </p:sp>
    </p:spTree>
    <p:extLst>
      <p:ext uri="{BB962C8B-B14F-4D97-AF65-F5344CB8AC3E}">
        <p14:creationId xmlns:p14="http://schemas.microsoft.com/office/powerpoint/2010/main" val="2669676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CEIS150</a:t>
            </a:r>
            <a:br>
              <a:rPr lang="en-US" dirty="0"/>
            </a:br>
            <a:r>
              <a:rPr lang="en-US" dirty="0"/>
              <a:t>Module 4</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vert="horz" lIns="91440" tIns="45720" rIns="91440" bIns="45720" rtlCol="0" anchor="t">
            <a:normAutofit/>
          </a:bodyPr>
          <a:lstStyle/>
          <a:p>
            <a:pPr>
              <a:lnSpc>
                <a:spcPct val="100000"/>
              </a:lnSpc>
              <a:spcBef>
                <a:spcPts val="0"/>
              </a:spcBef>
            </a:pPr>
            <a:r>
              <a:rPr lang="en-US" dirty="0">
                <a:latin typeface="Arial"/>
                <a:cs typeface="Arial"/>
              </a:rPr>
              <a:t>Inheritance</a:t>
            </a:r>
            <a:endParaRPr lang="en-US" dirty="0">
              <a:ea typeface="+mn-lt"/>
              <a:cs typeface="+mn-lt"/>
            </a:endParaRPr>
          </a:p>
          <a:p>
            <a:pPr>
              <a:lnSpc>
                <a:spcPct val="100000"/>
              </a:lnSpc>
              <a:spcBef>
                <a:spcPts val="0"/>
              </a:spcBef>
            </a:pPr>
            <a:r>
              <a:rPr lang="en-US" dirty="0">
                <a:latin typeface="Arial"/>
                <a:cs typeface="Arial"/>
              </a:rPr>
              <a:t>Summary Report</a:t>
            </a:r>
          </a:p>
          <a:p>
            <a:pPr>
              <a:lnSpc>
                <a:spcPct val="100000"/>
              </a:lnSpc>
              <a:spcBef>
                <a:spcPts val="0"/>
              </a:spcBef>
            </a:pPr>
            <a:r>
              <a:rPr lang="en-US" dirty="0">
                <a:latin typeface="Arial"/>
                <a:cs typeface="Arial"/>
              </a:rPr>
              <a:t>By Miguel Mastache</a:t>
            </a:r>
          </a:p>
          <a:p>
            <a:pPr>
              <a:lnSpc>
                <a:spcPct val="100000"/>
              </a:lnSpc>
              <a:spcBef>
                <a:spcPts val="0"/>
              </a:spcBef>
            </a:pPr>
            <a:r>
              <a:rPr lang="en-US">
                <a:latin typeface="Arial"/>
                <a:cs typeface="Arial"/>
              </a:rPr>
              <a:t>11/16/22</a:t>
            </a:r>
            <a:endParaRPr lang="en-US" dirty="0">
              <a:cs typeface="Calibri" panose="020F0502020204030204"/>
            </a:endParaRPr>
          </a:p>
        </p:txBody>
      </p:sp>
    </p:spTree>
    <p:extLst>
      <p:ext uri="{BB962C8B-B14F-4D97-AF65-F5344CB8AC3E}">
        <p14:creationId xmlns:p14="http://schemas.microsoft.com/office/powerpoint/2010/main" val="2580915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CEIS150</a:t>
            </a:r>
            <a:br>
              <a:rPr lang="en-US" dirty="0"/>
            </a:br>
            <a:r>
              <a:rPr lang="en-US" dirty="0"/>
              <a:t>Module 1</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a:lstStyle/>
          <a:p>
            <a:r>
              <a:rPr lang="en-US" dirty="0"/>
              <a:t>Software Environment Setup</a:t>
            </a:r>
          </a:p>
          <a:p>
            <a:r>
              <a:rPr lang="en-US" dirty="0"/>
              <a:t>By Miguel Mastache</a:t>
            </a:r>
          </a:p>
          <a:p>
            <a:r>
              <a:rPr lang="en-US" dirty="0"/>
              <a:t>10/28/22</a:t>
            </a:r>
          </a:p>
        </p:txBody>
      </p:sp>
      <p:sp>
        <p:nvSpPr>
          <p:cNvPr id="4" name="TextBox 3">
            <a:extLst>
              <a:ext uri="{FF2B5EF4-FFF2-40B4-BE49-F238E27FC236}">
                <a16:creationId xmlns:a16="http://schemas.microsoft.com/office/drawing/2014/main" id="{80C8CE66-574D-DC36-AEDF-5C8ABCC896EA}"/>
              </a:ext>
            </a:extLst>
          </p:cNvPr>
          <p:cNvSpPr txBox="1"/>
          <p:nvPr/>
        </p:nvSpPr>
        <p:spPr>
          <a:xfrm>
            <a:off x="8039100" y="38481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595600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p:txBody>
          <a:bodyPr/>
          <a:lstStyle/>
          <a:p>
            <a:r>
              <a:rPr lang="en-US" dirty="0"/>
              <a:t>Rubric</a:t>
            </a:r>
          </a:p>
        </p:txBody>
      </p:sp>
      <p:graphicFrame>
        <p:nvGraphicFramePr>
          <p:cNvPr id="4" name="Content Placeholder 3">
            <a:extLst>
              <a:ext uri="{FF2B5EF4-FFF2-40B4-BE49-F238E27FC236}">
                <a16:creationId xmlns:a16="http://schemas.microsoft.com/office/drawing/2014/main" id="{8C7E413A-6A9E-428D-A079-5F9139C3575C}"/>
              </a:ext>
            </a:extLst>
          </p:cNvPr>
          <p:cNvGraphicFramePr>
            <a:graphicFrameLocks noGrp="1"/>
          </p:cNvGraphicFramePr>
          <p:nvPr>
            <p:ph idx="1"/>
          </p:nvPr>
        </p:nvGraphicFramePr>
        <p:xfrm>
          <a:off x="838200" y="1825625"/>
          <a:ext cx="10515600" cy="148336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494064502"/>
                    </a:ext>
                  </a:extLst>
                </a:gridCol>
                <a:gridCol w="3505200">
                  <a:extLst>
                    <a:ext uri="{9D8B030D-6E8A-4147-A177-3AD203B41FA5}">
                      <a16:colId xmlns:a16="http://schemas.microsoft.com/office/drawing/2014/main" val="1566128757"/>
                    </a:ext>
                  </a:extLst>
                </a:gridCol>
                <a:gridCol w="3505200">
                  <a:extLst>
                    <a:ext uri="{9D8B030D-6E8A-4147-A177-3AD203B41FA5}">
                      <a16:colId xmlns:a16="http://schemas.microsoft.com/office/drawing/2014/main" val="722685570"/>
                    </a:ext>
                  </a:extLst>
                </a:gridCol>
              </a:tblGrid>
              <a:tr h="370840">
                <a:tc>
                  <a:txBody>
                    <a:bodyPr/>
                    <a:lstStyle/>
                    <a:p>
                      <a:r>
                        <a:rPr lang="en-US" dirty="0"/>
                        <a:t>Activity</a:t>
                      </a:r>
                    </a:p>
                  </a:txBody>
                  <a:tcPr/>
                </a:tc>
                <a:tc>
                  <a:txBody>
                    <a:bodyPr/>
                    <a:lstStyle/>
                    <a:p>
                      <a:r>
                        <a:rPr lang="en-US" dirty="0"/>
                        <a:t>Requirement(s)</a:t>
                      </a:r>
                    </a:p>
                  </a:txBody>
                  <a:tcPr/>
                </a:tc>
                <a:tc>
                  <a:txBody>
                    <a:bodyPr/>
                    <a:lstStyle/>
                    <a:p>
                      <a:r>
                        <a:rPr lang="en-US" dirty="0"/>
                        <a:t>Points</a:t>
                      </a:r>
                    </a:p>
                  </a:txBody>
                  <a:tcPr/>
                </a:tc>
                <a:extLst>
                  <a:ext uri="{0D108BD9-81ED-4DB2-BD59-A6C34878D82A}">
                    <a16:rowId xmlns:a16="http://schemas.microsoft.com/office/drawing/2014/main" val="2671127368"/>
                  </a:ext>
                </a:extLst>
              </a:tr>
              <a:tr h="370840">
                <a:tc>
                  <a:txBody>
                    <a:bodyPr/>
                    <a:lstStyle/>
                    <a:p>
                      <a:r>
                        <a:rPr lang="en-US" dirty="0"/>
                        <a:t>Inherited classes</a:t>
                      </a:r>
                    </a:p>
                  </a:txBody>
                  <a:tcPr/>
                </a:tc>
                <a:tc>
                  <a:txBody>
                    <a:bodyPr/>
                    <a:lstStyle/>
                    <a:p>
                      <a:pPr lvl="0">
                        <a:buNone/>
                      </a:pPr>
                      <a:r>
                        <a:rPr lang="en-US" dirty="0"/>
                        <a:t>Screen shot of classes</a:t>
                      </a:r>
                    </a:p>
                  </a:txBody>
                  <a:tcPr/>
                </a:tc>
                <a:tc>
                  <a:txBody>
                    <a:bodyPr/>
                    <a:lstStyle/>
                    <a:p>
                      <a:pPr lvl="0">
                        <a:buNone/>
                      </a:pPr>
                      <a:r>
                        <a:rPr lang="en-US"/>
                        <a:t>15</a:t>
                      </a:r>
                      <a:endParaRPr lang="en-US" dirty="0"/>
                    </a:p>
                  </a:txBody>
                  <a:tcPr/>
                </a:tc>
                <a:extLst>
                  <a:ext uri="{0D108BD9-81ED-4DB2-BD59-A6C34878D82A}">
                    <a16:rowId xmlns:a16="http://schemas.microsoft.com/office/drawing/2014/main" val="2483571880"/>
                  </a:ext>
                </a:extLst>
              </a:tr>
              <a:tr h="370840">
                <a:tc>
                  <a:txBody>
                    <a:bodyPr/>
                    <a:lstStyle/>
                    <a:p>
                      <a:r>
                        <a:rPr lang="en-US" dirty="0"/>
                        <a:t>Unit Tests</a:t>
                      </a:r>
                    </a:p>
                  </a:txBody>
                  <a:tcPr/>
                </a:tc>
                <a:tc>
                  <a:txBody>
                    <a:bodyPr/>
                    <a:lstStyle/>
                    <a:p>
                      <a:pPr lvl="0">
                        <a:buNone/>
                      </a:pPr>
                      <a:r>
                        <a:rPr lang="en-US" dirty="0"/>
                        <a:t>Screen Shot of unit tests working</a:t>
                      </a:r>
                    </a:p>
                  </a:txBody>
                  <a:tcPr/>
                </a:tc>
                <a:tc>
                  <a:txBody>
                    <a:bodyPr/>
                    <a:lstStyle/>
                    <a:p>
                      <a:pPr lvl="0">
                        <a:buNone/>
                      </a:pPr>
                      <a:r>
                        <a:rPr lang="en-US" dirty="0"/>
                        <a:t>15</a:t>
                      </a:r>
                    </a:p>
                  </a:txBody>
                  <a:tcPr/>
                </a:tc>
                <a:extLst>
                  <a:ext uri="{0D108BD9-81ED-4DB2-BD59-A6C34878D82A}">
                    <a16:rowId xmlns:a16="http://schemas.microsoft.com/office/drawing/2014/main" val="1343858599"/>
                  </a:ext>
                </a:extLst>
              </a:tr>
              <a:tr h="370840">
                <a:tc>
                  <a:txBody>
                    <a:bodyPr/>
                    <a:lstStyle/>
                    <a:p>
                      <a:r>
                        <a:rPr lang="en-US" dirty="0"/>
                        <a:t>Main program</a:t>
                      </a:r>
                    </a:p>
                  </a:txBody>
                  <a:tcPr/>
                </a:tc>
                <a:tc>
                  <a:txBody>
                    <a:bodyPr/>
                    <a:lstStyle/>
                    <a:p>
                      <a:pPr lvl="0">
                        <a:buNone/>
                      </a:pPr>
                      <a:r>
                        <a:rPr lang="en-US" dirty="0"/>
                        <a:t>Screenshot of classes in main</a:t>
                      </a:r>
                    </a:p>
                  </a:txBody>
                  <a:tcPr/>
                </a:tc>
                <a:tc>
                  <a:txBody>
                    <a:bodyPr/>
                    <a:lstStyle/>
                    <a:p>
                      <a:pPr lvl="0">
                        <a:buNone/>
                      </a:pPr>
                      <a:r>
                        <a:rPr lang="en-US" dirty="0"/>
                        <a:t>10</a:t>
                      </a:r>
                    </a:p>
                  </a:txBody>
                  <a:tcPr/>
                </a:tc>
                <a:extLst>
                  <a:ext uri="{0D108BD9-81ED-4DB2-BD59-A6C34878D82A}">
                    <a16:rowId xmlns:a16="http://schemas.microsoft.com/office/drawing/2014/main" val="2095339585"/>
                  </a:ext>
                </a:extLst>
              </a:tr>
            </a:tbl>
          </a:graphicData>
        </a:graphic>
      </p:graphicFrame>
    </p:spTree>
    <p:extLst>
      <p:ext uri="{BB962C8B-B14F-4D97-AF65-F5344CB8AC3E}">
        <p14:creationId xmlns:p14="http://schemas.microsoft.com/office/powerpoint/2010/main" val="2253467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Inherited classes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Paste a screen shot of your classes</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8" name="Picture 7" descr="Text&#10;&#10;Description automatically generated">
            <a:extLst>
              <a:ext uri="{FF2B5EF4-FFF2-40B4-BE49-F238E27FC236}">
                <a16:creationId xmlns:a16="http://schemas.microsoft.com/office/drawing/2014/main" id="{188DAE5C-63A1-7CF5-DEC7-4080E9ECE94E}"/>
              </a:ext>
            </a:extLst>
          </p:cNvPr>
          <p:cNvPicPr>
            <a:picLocks noChangeAspect="1"/>
          </p:cNvPicPr>
          <p:nvPr/>
        </p:nvPicPr>
        <p:blipFill rotWithShape="1">
          <a:blip r:embed="rId2">
            <a:extLst>
              <a:ext uri="{28A0092B-C50C-407E-A947-70E740481C1C}">
                <a14:useLocalDpi xmlns:a14="http://schemas.microsoft.com/office/drawing/2010/main" val="0"/>
              </a:ext>
            </a:extLst>
          </a:blip>
          <a:srcRect t="2035" r="1" b="3751"/>
          <a:stretch/>
        </p:blipFill>
        <p:spPr>
          <a:xfrm>
            <a:off x="5624189" y="643469"/>
            <a:ext cx="5587913" cy="5571062"/>
          </a:xfrm>
          <a:prstGeom prst="rect">
            <a:avLst/>
          </a:prstGeom>
        </p:spPr>
      </p:pic>
    </p:spTree>
    <p:extLst>
      <p:ext uri="{BB962C8B-B14F-4D97-AF65-F5344CB8AC3E}">
        <p14:creationId xmlns:p14="http://schemas.microsoft.com/office/powerpoint/2010/main" val="151941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Unit Tests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Paste a screen shot of your unit tests successfully completed</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A screenshot of a computer&#10;&#10;Description automatically generated">
            <a:extLst>
              <a:ext uri="{FF2B5EF4-FFF2-40B4-BE49-F238E27FC236}">
                <a16:creationId xmlns:a16="http://schemas.microsoft.com/office/drawing/2014/main" id="{4AF5AE43-7CD6-545B-29E8-D20ABC854EB4}"/>
              </a:ext>
            </a:extLst>
          </p:cNvPr>
          <p:cNvPicPr>
            <a:picLocks noChangeAspect="1"/>
          </p:cNvPicPr>
          <p:nvPr/>
        </p:nvPicPr>
        <p:blipFill rotWithShape="1">
          <a:blip r:embed="rId2">
            <a:extLst>
              <a:ext uri="{28A0092B-C50C-407E-A947-70E740481C1C}">
                <a14:useLocalDpi xmlns:a14="http://schemas.microsoft.com/office/drawing/2010/main" val="0"/>
              </a:ext>
            </a:extLst>
          </a:blip>
          <a:srcRect t="4497" r="1" b="1290"/>
          <a:stretch/>
        </p:blipFill>
        <p:spPr>
          <a:xfrm>
            <a:off x="5624159" y="643469"/>
            <a:ext cx="5587972" cy="5571062"/>
          </a:xfrm>
          <a:prstGeom prst="rect">
            <a:avLst/>
          </a:prstGeom>
        </p:spPr>
      </p:pic>
    </p:spTree>
    <p:extLst>
      <p:ext uri="{BB962C8B-B14F-4D97-AF65-F5344CB8AC3E}">
        <p14:creationId xmlns:p14="http://schemas.microsoft.com/office/powerpoint/2010/main" val="83564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Stock menu program</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Paste a screen shot of your classes in the main program</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A screenshot of a computer&#10;&#10;Description automatically generated">
            <a:extLst>
              <a:ext uri="{FF2B5EF4-FFF2-40B4-BE49-F238E27FC236}">
                <a16:creationId xmlns:a16="http://schemas.microsoft.com/office/drawing/2014/main" id="{2DF2EDDA-607A-4331-7EDB-A2A3545AF9F4}"/>
              </a:ext>
            </a:extLst>
          </p:cNvPr>
          <p:cNvPicPr>
            <a:picLocks noChangeAspect="1"/>
          </p:cNvPicPr>
          <p:nvPr/>
        </p:nvPicPr>
        <p:blipFill rotWithShape="1">
          <a:blip r:embed="rId2">
            <a:extLst>
              <a:ext uri="{28A0092B-C50C-407E-A947-70E740481C1C}">
                <a14:useLocalDpi xmlns:a14="http://schemas.microsoft.com/office/drawing/2010/main" val="0"/>
              </a:ext>
            </a:extLst>
          </a:blip>
          <a:srcRect t="1995" r="1" b="3792"/>
          <a:stretch/>
        </p:blipFill>
        <p:spPr>
          <a:xfrm>
            <a:off x="5624159" y="643469"/>
            <a:ext cx="5587972" cy="5571062"/>
          </a:xfrm>
          <a:prstGeom prst="rect">
            <a:avLst/>
          </a:prstGeom>
        </p:spPr>
      </p:pic>
    </p:spTree>
    <p:extLst>
      <p:ext uri="{BB962C8B-B14F-4D97-AF65-F5344CB8AC3E}">
        <p14:creationId xmlns:p14="http://schemas.microsoft.com/office/powerpoint/2010/main" val="3783171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Stock menu program</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Traditional Account</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5" name="Picture 4" descr="A screenshot of a computer&#10;&#10;Description automatically generated with medium confidence">
            <a:extLst>
              <a:ext uri="{FF2B5EF4-FFF2-40B4-BE49-F238E27FC236}">
                <a16:creationId xmlns:a16="http://schemas.microsoft.com/office/drawing/2014/main" id="{87B6DDFC-0998-33AF-5DF7-2655CC780527}"/>
              </a:ext>
            </a:extLst>
          </p:cNvPr>
          <p:cNvPicPr>
            <a:picLocks noChangeAspect="1"/>
          </p:cNvPicPr>
          <p:nvPr/>
        </p:nvPicPr>
        <p:blipFill rotWithShape="1">
          <a:blip r:embed="rId2">
            <a:extLst>
              <a:ext uri="{28A0092B-C50C-407E-A947-70E740481C1C}">
                <a14:useLocalDpi xmlns:a14="http://schemas.microsoft.com/office/drawing/2010/main" val="0"/>
              </a:ext>
            </a:extLst>
          </a:blip>
          <a:srcRect t="1846" r="1" b="3940"/>
          <a:stretch/>
        </p:blipFill>
        <p:spPr>
          <a:xfrm>
            <a:off x="5624189" y="643469"/>
            <a:ext cx="5587913" cy="5571062"/>
          </a:xfrm>
          <a:prstGeom prst="rect">
            <a:avLst/>
          </a:prstGeom>
        </p:spPr>
      </p:pic>
    </p:spTree>
    <p:extLst>
      <p:ext uri="{BB962C8B-B14F-4D97-AF65-F5344CB8AC3E}">
        <p14:creationId xmlns:p14="http://schemas.microsoft.com/office/powerpoint/2010/main" val="2698520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Stock menu program</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Robo Account</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A screenshot of a computer&#10;&#10;Description automatically generated with medium confidence">
            <a:extLst>
              <a:ext uri="{FF2B5EF4-FFF2-40B4-BE49-F238E27FC236}">
                <a16:creationId xmlns:a16="http://schemas.microsoft.com/office/drawing/2014/main" id="{7DA0A6B1-D3BD-9945-9C16-E5F20C8DF847}"/>
              </a:ext>
            </a:extLst>
          </p:cNvPr>
          <p:cNvPicPr>
            <a:picLocks noChangeAspect="1"/>
          </p:cNvPicPr>
          <p:nvPr/>
        </p:nvPicPr>
        <p:blipFill rotWithShape="1">
          <a:blip r:embed="rId2">
            <a:extLst>
              <a:ext uri="{28A0092B-C50C-407E-A947-70E740481C1C}">
                <a14:useLocalDpi xmlns:a14="http://schemas.microsoft.com/office/drawing/2010/main" val="0"/>
              </a:ext>
            </a:extLst>
          </a:blip>
          <a:srcRect t="1329" r="1" b="4457"/>
          <a:stretch/>
        </p:blipFill>
        <p:spPr>
          <a:xfrm>
            <a:off x="5624189" y="643469"/>
            <a:ext cx="5587913" cy="5571062"/>
          </a:xfrm>
          <a:prstGeom prst="rect">
            <a:avLst/>
          </a:prstGeom>
        </p:spPr>
      </p:pic>
    </p:spTree>
    <p:extLst>
      <p:ext uri="{BB962C8B-B14F-4D97-AF65-F5344CB8AC3E}">
        <p14:creationId xmlns:p14="http://schemas.microsoft.com/office/powerpoint/2010/main" val="2073873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Github Push</a:t>
            </a:r>
          </a:p>
        </p:txBody>
      </p:sp>
      <p:sp>
        <p:nvSpPr>
          <p:cNvPr id="5" name="Text Placeholder 4">
            <a:extLst>
              <a:ext uri="{FF2B5EF4-FFF2-40B4-BE49-F238E27FC236}">
                <a16:creationId xmlns:a16="http://schemas.microsoft.com/office/drawing/2014/main" id="{F860C687-1A08-2D65-18CF-D5AD75D3C51C}"/>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endParaRPr lang="en-US" sz="2000">
              <a:solidFill>
                <a:schemeClr val="bg1">
                  <a:alpha val="60000"/>
                </a:schemeClr>
              </a:solidFill>
            </a:endParaRPr>
          </a:p>
        </p:txBody>
      </p:sp>
      <p:pic>
        <p:nvPicPr>
          <p:cNvPr id="8" name="Picture 7" descr="A screenshot of a computer&#10;&#10;Description automatically generated with medium confidence">
            <a:extLst>
              <a:ext uri="{FF2B5EF4-FFF2-40B4-BE49-F238E27FC236}">
                <a16:creationId xmlns:a16="http://schemas.microsoft.com/office/drawing/2014/main" id="{A86AE84A-C1D0-85F1-65A1-813F0CCDDF4D}"/>
              </a:ext>
            </a:extLst>
          </p:cNvPr>
          <p:cNvPicPr>
            <a:picLocks noChangeAspect="1"/>
          </p:cNvPicPr>
          <p:nvPr/>
        </p:nvPicPr>
        <p:blipFill rotWithShape="1">
          <a:blip r:embed="rId2">
            <a:extLst>
              <a:ext uri="{28A0092B-C50C-407E-A947-70E740481C1C}">
                <a14:useLocalDpi xmlns:a14="http://schemas.microsoft.com/office/drawing/2010/main" val="0"/>
              </a:ext>
            </a:extLst>
          </a:blip>
          <a:srcRect t="5286" r="1" b="501"/>
          <a:stretch/>
        </p:blipFill>
        <p:spPr>
          <a:xfrm>
            <a:off x="5624158" y="643469"/>
            <a:ext cx="5587974" cy="5571062"/>
          </a:xfrm>
          <a:prstGeom prst="rect">
            <a:avLst/>
          </a:prstGeom>
        </p:spPr>
      </p:pic>
    </p:spTree>
    <p:extLst>
      <p:ext uri="{BB962C8B-B14F-4D97-AF65-F5344CB8AC3E}">
        <p14:creationId xmlns:p14="http://schemas.microsoft.com/office/powerpoint/2010/main" val="2648444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CEIS150</a:t>
            </a:r>
            <a:br>
              <a:rPr lang="en-US" dirty="0"/>
            </a:br>
            <a:r>
              <a:rPr lang="en-US" dirty="0"/>
              <a:t>Module 5</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vert="horz" lIns="91440" tIns="45720" rIns="91440" bIns="45720" rtlCol="0" anchor="t">
            <a:normAutofit/>
          </a:bodyPr>
          <a:lstStyle/>
          <a:p>
            <a:pPr>
              <a:lnSpc>
                <a:spcPct val="100000"/>
              </a:lnSpc>
              <a:spcBef>
                <a:spcPts val="0"/>
              </a:spcBef>
            </a:pPr>
            <a:r>
              <a:rPr lang="en-US" dirty="0">
                <a:latin typeface="Arial"/>
                <a:cs typeface="Arial"/>
              </a:rPr>
              <a:t>Creating a Chart</a:t>
            </a:r>
          </a:p>
          <a:p>
            <a:pPr>
              <a:lnSpc>
                <a:spcPct val="100000"/>
              </a:lnSpc>
              <a:spcBef>
                <a:spcPts val="0"/>
              </a:spcBef>
            </a:pPr>
            <a:r>
              <a:rPr lang="en-US" dirty="0">
                <a:latin typeface="Arial"/>
                <a:cs typeface="Calibri" panose="020F0502020204030204"/>
              </a:rPr>
              <a:t>By Miguel Mastache</a:t>
            </a:r>
          </a:p>
          <a:p>
            <a:pPr>
              <a:lnSpc>
                <a:spcPct val="100000"/>
              </a:lnSpc>
              <a:spcBef>
                <a:spcPts val="0"/>
              </a:spcBef>
            </a:pPr>
            <a:r>
              <a:rPr lang="en-US" dirty="0">
                <a:latin typeface="Arial"/>
                <a:cs typeface="Calibri" panose="020F0502020204030204"/>
              </a:rPr>
              <a:t>11/21/22</a:t>
            </a:r>
            <a:endParaRPr lang="en-US" dirty="0">
              <a:latin typeface="Arial"/>
              <a:cs typeface="Arial"/>
            </a:endParaRPr>
          </a:p>
        </p:txBody>
      </p:sp>
    </p:spTree>
    <p:extLst>
      <p:ext uri="{BB962C8B-B14F-4D97-AF65-F5344CB8AC3E}">
        <p14:creationId xmlns:p14="http://schemas.microsoft.com/office/powerpoint/2010/main" val="3502326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p:txBody>
          <a:bodyPr/>
          <a:lstStyle/>
          <a:p>
            <a:r>
              <a:rPr lang="en-US" dirty="0"/>
              <a:t>Rubric</a:t>
            </a:r>
          </a:p>
        </p:txBody>
      </p:sp>
      <p:graphicFrame>
        <p:nvGraphicFramePr>
          <p:cNvPr id="4" name="Content Placeholder 3">
            <a:extLst>
              <a:ext uri="{FF2B5EF4-FFF2-40B4-BE49-F238E27FC236}">
                <a16:creationId xmlns:a16="http://schemas.microsoft.com/office/drawing/2014/main" id="{8C7E413A-6A9E-428D-A079-5F9139C3575C}"/>
              </a:ext>
            </a:extLst>
          </p:cNvPr>
          <p:cNvGraphicFramePr>
            <a:graphicFrameLocks noGrp="1"/>
          </p:cNvGraphicFramePr>
          <p:nvPr>
            <p:ph idx="1"/>
          </p:nvPr>
        </p:nvGraphicFramePr>
        <p:xfrm>
          <a:off x="838200" y="1825625"/>
          <a:ext cx="10515600" cy="74168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494064502"/>
                    </a:ext>
                  </a:extLst>
                </a:gridCol>
                <a:gridCol w="3505200">
                  <a:extLst>
                    <a:ext uri="{9D8B030D-6E8A-4147-A177-3AD203B41FA5}">
                      <a16:colId xmlns:a16="http://schemas.microsoft.com/office/drawing/2014/main" val="1566128757"/>
                    </a:ext>
                  </a:extLst>
                </a:gridCol>
                <a:gridCol w="3505200">
                  <a:extLst>
                    <a:ext uri="{9D8B030D-6E8A-4147-A177-3AD203B41FA5}">
                      <a16:colId xmlns:a16="http://schemas.microsoft.com/office/drawing/2014/main" val="722685570"/>
                    </a:ext>
                  </a:extLst>
                </a:gridCol>
              </a:tblGrid>
              <a:tr h="370840">
                <a:tc>
                  <a:txBody>
                    <a:bodyPr/>
                    <a:lstStyle/>
                    <a:p>
                      <a:r>
                        <a:rPr lang="en-US" dirty="0"/>
                        <a:t>Activity</a:t>
                      </a:r>
                    </a:p>
                  </a:txBody>
                  <a:tcPr/>
                </a:tc>
                <a:tc>
                  <a:txBody>
                    <a:bodyPr/>
                    <a:lstStyle/>
                    <a:p>
                      <a:r>
                        <a:rPr lang="en-US" dirty="0"/>
                        <a:t>Requirement(s)</a:t>
                      </a:r>
                    </a:p>
                  </a:txBody>
                  <a:tcPr/>
                </a:tc>
                <a:tc>
                  <a:txBody>
                    <a:bodyPr/>
                    <a:lstStyle/>
                    <a:p>
                      <a:r>
                        <a:rPr lang="en-US" dirty="0"/>
                        <a:t>Points</a:t>
                      </a:r>
                    </a:p>
                  </a:txBody>
                  <a:tcPr/>
                </a:tc>
                <a:extLst>
                  <a:ext uri="{0D108BD9-81ED-4DB2-BD59-A6C34878D82A}">
                    <a16:rowId xmlns:a16="http://schemas.microsoft.com/office/drawing/2014/main" val="2671127368"/>
                  </a:ext>
                </a:extLst>
              </a:tr>
              <a:tr h="370840">
                <a:tc>
                  <a:txBody>
                    <a:bodyPr/>
                    <a:lstStyle/>
                    <a:p>
                      <a:r>
                        <a:rPr lang="en-US" dirty="0"/>
                        <a:t>Chart</a:t>
                      </a:r>
                    </a:p>
                  </a:txBody>
                  <a:tcPr/>
                </a:tc>
                <a:tc>
                  <a:txBody>
                    <a:bodyPr/>
                    <a:lstStyle/>
                    <a:p>
                      <a:pPr lvl="0">
                        <a:buNone/>
                      </a:pPr>
                      <a:r>
                        <a:rPr lang="en-US" dirty="0"/>
                        <a:t>Screen shot of working Chart</a:t>
                      </a:r>
                    </a:p>
                  </a:txBody>
                  <a:tcPr/>
                </a:tc>
                <a:tc>
                  <a:txBody>
                    <a:bodyPr/>
                    <a:lstStyle/>
                    <a:p>
                      <a:pPr lvl="0">
                        <a:buNone/>
                      </a:pPr>
                      <a:r>
                        <a:rPr lang="en-US"/>
                        <a:t>40</a:t>
                      </a:r>
                      <a:endParaRPr lang="en-US" dirty="0"/>
                    </a:p>
                  </a:txBody>
                  <a:tcPr/>
                </a:tc>
                <a:extLst>
                  <a:ext uri="{0D108BD9-81ED-4DB2-BD59-A6C34878D82A}">
                    <a16:rowId xmlns:a16="http://schemas.microsoft.com/office/drawing/2014/main" val="2483571880"/>
                  </a:ext>
                </a:extLst>
              </a:tr>
            </a:tbl>
          </a:graphicData>
        </a:graphic>
      </p:graphicFrame>
    </p:spTree>
    <p:extLst>
      <p:ext uri="{BB962C8B-B14F-4D97-AF65-F5344CB8AC3E}">
        <p14:creationId xmlns:p14="http://schemas.microsoft.com/office/powerpoint/2010/main" val="2345937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Chart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Paste a screen shot of your stock chart.</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10" name="Picture 9" descr="Chart, line chart&#10;&#10;Description automatically generated">
            <a:extLst>
              <a:ext uri="{FF2B5EF4-FFF2-40B4-BE49-F238E27FC236}">
                <a16:creationId xmlns:a16="http://schemas.microsoft.com/office/drawing/2014/main" id="{1E686109-422E-1FC6-D67C-91831A2A6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053" y="805312"/>
            <a:ext cx="6014185" cy="5247375"/>
          </a:xfrm>
          <a:prstGeom prst="rect">
            <a:avLst/>
          </a:prstGeom>
        </p:spPr>
      </p:pic>
    </p:spTree>
    <p:extLst>
      <p:ext uri="{BB962C8B-B14F-4D97-AF65-F5344CB8AC3E}">
        <p14:creationId xmlns:p14="http://schemas.microsoft.com/office/powerpoint/2010/main" val="2633060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8FFD3-40DE-306D-9DE3-AE17ADA894B4}"/>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5804AB7A-CB61-9AE1-65BF-04B1891D4657}"/>
              </a:ext>
            </a:extLst>
          </p:cNvPr>
          <p:cNvSpPr>
            <a:spLocks noGrp="1"/>
          </p:cNvSpPr>
          <p:nvPr>
            <p:ph idx="1"/>
          </p:nvPr>
        </p:nvSpPr>
        <p:spPr/>
        <p:txBody>
          <a:bodyPr/>
          <a:lstStyle/>
          <a:p>
            <a:pPr marL="0" indent="0">
              <a:buNone/>
            </a:pPr>
            <a:r>
              <a:rPr lang="en-US" dirty="0" err="1"/>
              <a:t>inStock</a:t>
            </a:r>
            <a:r>
              <a:rPr lang="en-US" dirty="0"/>
              <a:t> is a simple stock tracking application. It is capable of importing historical stock information, from either Yahoo! Finance, via CSV or web scraping.  This app is able to save your stock purchase history, and produce reports based on your purchase history.</a:t>
            </a:r>
          </a:p>
        </p:txBody>
      </p:sp>
    </p:spTree>
    <p:extLst>
      <p:ext uri="{BB962C8B-B14F-4D97-AF65-F5344CB8AC3E}">
        <p14:creationId xmlns:p14="http://schemas.microsoft.com/office/powerpoint/2010/main" val="32649728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dirty="0">
                <a:solidFill>
                  <a:schemeClr val="bg1"/>
                </a:solidFill>
                <a:latin typeface="+mj-lt"/>
                <a:ea typeface="+mj-ea"/>
                <a:cs typeface="+mj-cs"/>
              </a:rPr>
              <a:t>Code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endParaRPr lang="en-US" sz="2000" dirty="0">
              <a:solidFill>
                <a:schemeClr val="bg1">
                  <a:alpha val="60000"/>
                </a:schemeClr>
              </a:solidFill>
            </a:endParaRPr>
          </a:p>
          <a:p>
            <a:pPr indent="-228600">
              <a:buFont typeface="Arial" panose="020B0604020202020204" pitchFamily="34" charset="0"/>
              <a:buChar char="•"/>
            </a:pPr>
            <a:endParaRPr lang="en-US" sz="2000" dirty="0">
              <a:solidFill>
                <a:schemeClr val="bg1">
                  <a:alpha val="60000"/>
                </a:schemeClr>
              </a:solidFill>
            </a:endParaRPr>
          </a:p>
        </p:txBody>
      </p:sp>
      <p:pic>
        <p:nvPicPr>
          <p:cNvPr id="4" name="Picture 3" descr="A screenshot of a computer&#10;&#10;Description automatically generated with medium confidence">
            <a:extLst>
              <a:ext uri="{FF2B5EF4-FFF2-40B4-BE49-F238E27FC236}">
                <a16:creationId xmlns:a16="http://schemas.microsoft.com/office/drawing/2014/main" id="{0D4B4C90-9FF1-2C33-8712-B07CE5066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1892" y="643469"/>
            <a:ext cx="5292507" cy="5571062"/>
          </a:xfrm>
          <a:prstGeom prst="rect">
            <a:avLst/>
          </a:prstGeom>
        </p:spPr>
      </p:pic>
    </p:spTree>
    <p:extLst>
      <p:ext uri="{BB962C8B-B14F-4D97-AF65-F5344CB8AC3E}">
        <p14:creationId xmlns:p14="http://schemas.microsoft.com/office/powerpoint/2010/main" val="1796711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CEIS150</a:t>
            </a:r>
            <a:br>
              <a:rPr lang="en-US" dirty="0"/>
            </a:br>
            <a:r>
              <a:rPr lang="en-US" dirty="0"/>
              <a:t>Module 6</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vert="horz" lIns="91440" tIns="45720" rIns="91440" bIns="45720" rtlCol="0" anchor="t">
            <a:normAutofit/>
          </a:bodyPr>
          <a:lstStyle/>
          <a:p>
            <a:pPr>
              <a:lnSpc>
                <a:spcPct val="100000"/>
              </a:lnSpc>
              <a:spcBef>
                <a:spcPts val="0"/>
              </a:spcBef>
            </a:pPr>
            <a:r>
              <a:rPr lang="en-US">
                <a:latin typeface="Arial"/>
                <a:cs typeface="Arial"/>
              </a:rPr>
              <a:t>Loading Data </a:t>
            </a:r>
          </a:p>
          <a:p>
            <a:pPr>
              <a:lnSpc>
                <a:spcPct val="100000"/>
              </a:lnSpc>
              <a:spcBef>
                <a:spcPts val="0"/>
              </a:spcBef>
            </a:pPr>
            <a:r>
              <a:rPr lang="en-US">
                <a:latin typeface="Arial"/>
                <a:cs typeface="Arial"/>
              </a:rPr>
              <a:t>By Miguel Mastache</a:t>
            </a:r>
          </a:p>
          <a:p>
            <a:pPr>
              <a:lnSpc>
                <a:spcPct val="100000"/>
              </a:lnSpc>
              <a:spcBef>
                <a:spcPts val="0"/>
              </a:spcBef>
            </a:pPr>
            <a:r>
              <a:rPr lang="en-US">
                <a:latin typeface="Arial"/>
                <a:cs typeface="Arial"/>
              </a:rPr>
              <a:t>12/3/22</a:t>
            </a:r>
            <a:endParaRPr lang="en-US" dirty="0">
              <a:cs typeface="Calibri" panose="020F0502020204030204"/>
            </a:endParaRPr>
          </a:p>
        </p:txBody>
      </p:sp>
    </p:spTree>
    <p:extLst>
      <p:ext uri="{BB962C8B-B14F-4D97-AF65-F5344CB8AC3E}">
        <p14:creationId xmlns:p14="http://schemas.microsoft.com/office/powerpoint/2010/main" val="3570062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p:txBody>
          <a:bodyPr/>
          <a:lstStyle/>
          <a:p>
            <a:r>
              <a:rPr lang="en-US" dirty="0"/>
              <a:t>Rubric</a:t>
            </a:r>
          </a:p>
        </p:txBody>
      </p:sp>
      <p:graphicFrame>
        <p:nvGraphicFramePr>
          <p:cNvPr id="4" name="Content Placeholder 3">
            <a:extLst>
              <a:ext uri="{FF2B5EF4-FFF2-40B4-BE49-F238E27FC236}">
                <a16:creationId xmlns:a16="http://schemas.microsoft.com/office/drawing/2014/main" id="{8C7E413A-6A9E-428D-A079-5F9139C3575C}"/>
              </a:ext>
            </a:extLst>
          </p:cNvPr>
          <p:cNvGraphicFramePr>
            <a:graphicFrameLocks noGrp="1"/>
          </p:cNvGraphicFramePr>
          <p:nvPr>
            <p:ph idx="1"/>
          </p:nvPr>
        </p:nvGraphicFramePr>
        <p:xfrm>
          <a:off x="830510" y="1825625"/>
          <a:ext cx="10523290" cy="1381760"/>
        </p:xfrm>
        <a:graphic>
          <a:graphicData uri="http://schemas.openxmlformats.org/drawingml/2006/table">
            <a:tbl>
              <a:tblPr firstRow="1" bandRow="1">
                <a:tableStyleId>{5C22544A-7EE6-4342-B048-85BDC9FD1C3A}</a:tableStyleId>
              </a:tblPr>
              <a:tblGrid>
                <a:gridCol w="3512890">
                  <a:extLst>
                    <a:ext uri="{9D8B030D-6E8A-4147-A177-3AD203B41FA5}">
                      <a16:colId xmlns:a16="http://schemas.microsoft.com/office/drawing/2014/main" val="2494064502"/>
                    </a:ext>
                  </a:extLst>
                </a:gridCol>
                <a:gridCol w="3505200">
                  <a:extLst>
                    <a:ext uri="{9D8B030D-6E8A-4147-A177-3AD203B41FA5}">
                      <a16:colId xmlns:a16="http://schemas.microsoft.com/office/drawing/2014/main" val="1566128757"/>
                    </a:ext>
                  </a:extLst>
                </a:gridCol>
                <a:gridCol w="3505200">
                  <a:extLst>
                    <a:ext uri="{9D8B030D-6E8A-4147-A177-3AD203B41FA5}">
                      <a16:colId xmlns:a16="http://schemas.microsoft.com/office/drawing/2014/main" val="722685570"/>
                    </a:ext>
                  </a:extLst>
                </a:gridCol>
              </a:tblGrid>
              <a:tr h="370840">
                <a:tc>
                  <a:txBody>
                    <a:bodyPr/>
                    <a:lstStyle/>
                    <a:p>
                      <a:r>
                        <a:rPr lang="en-US" dirty="0"/>
                        <a:t>Activity</a:t>
                      </a:r>
                    </a:p>
                  </a:txBody>
                  <a:tcPr/>
                </a:tc>
                <a:tc>
                  <a:txBody>
                    <a:bodyPr/>
                    <a:lstStyle/>
                    <a:p>
                      <a:r>
                        <a:rPr lang="en-US" dirty="0"/>
                        <a:t>Requirement(s)</a:t>
                      </a:r>
                    </a:p>
                  </a:txBody>
                  <a:tcPr/>
                </a:tc>
                <a:tc>
                  <a:txBody>
                    <a:bodyPr/>
                    <a:lstStyle/>
                    <a:p>
                      <a:r>
                        <a:rPr lang="en-US" dirty="0"/>
                        <a:t>Points</a:t>
                      </a:r>
                    </a:p>
                  </a:txBody>
                  <a:tcPr/>
                </a:tc>
                <a:extLst>
                  <a:ext uri="{0D108BD9-81ED-4DB2-BD59-A6C34878D82A}">
                    <a16:rowId xmlns:a16="http://schemas.microsoft.com/office/drawing/2014/main" val="2671127368"/>
                  </a:ext>
                </a:extLst>
              </a:tr>
              <a:tr h="370840">
                <a:tc>
                  <a:txBody>
                    <a:bodyPr/>
                    <a:lstStyle/>
                    <a:p>
                      <a:r>
                        <a:rPr lang="en-US" dirty="0"/>
                        <a:t>File</a:t>
                      </a:r>
                    </a:p>
                  </a:txBody>
                  <a:tcPr/>
                </a:tc>
                <a:tc>
                  <a:txBody>
                    <a:bodyPr/>
                    <a:lstStyle/>
                    <a:p>
                      <a:pPr lvl="0">
                        <a:buNone/>
                      </a:pPr>
                      <a:r>
                        <a:rPr lang="en-US" dirty="0"/>
                        <a:t>Screen shot of file in File Explorer</a:t>
                      </a:r>
                    </a:p>
                  </a:txBody>
                  <a:tcPr/>
                </a:tc>
                <a:tc>
                  <a:txBody>
                    <a:bodyPr/>
                    <a:lstStyle/>
                    <a:p>
                      <a:pPr lvl="0">
                        <a:buNone/>
                      </a:pPr>
                      <a:r>
                        <a:rPr lang="en-US" dirty="0"/>
                        <a:t>20</a:t>
                      </a:r>
                    </a:p>
                  </a:txBody>
                  <a:tcPr/>
                </a:tc>
                <a:extLst>
                  <a:ext uri="{0D108BD9-81ED-4DB2-BD59-A6C34878D82A}">
                    <a16:rowId xmlns:a16="http://schemas.microsoft.com/office/drawing/2014/main" val="3232490615"/>
                  </a:ext>
                </a:extLst>
              </a:tr>
              <a:tr h="370840">
                <a:tc>
                  <a:txBody>
                    <a:bodyPr/>
                    <a:lstStyle/>
                    <a:p>
                      <a:r>
                        <a:rPr lang="en-US" dirty="0"/>
                        <a:t>Importing data</a:t>
                      </a:r>
                    </a:p>
                  </a:txBody>
                  <a:tcPr/>
                </a:tc>
                <a:tc>
                  <a:txBody>
                    <a:bodyPr/>
                    <a:lstStyle/>
                    <a:p>
                      <a:pPr lvl="0">
                        <a:buNone/>
                      </a:pPr>
                      <a:r>
                        <a:rPr lang="en-US" dirty="0"/>
                        <a:t>Screenshot of chart from historical data import</a:t>
                      </a:r>
                    </a:p>
                  </a:txBody>
                  <a:tcPr/>
                </a:tc>
                <a:tc>
                  <a:txBody>
                    <a:bodyPr/>
                    <a:lstStyle/>
                    <a:p>
                      <a:pPr lvl="0">
                        <a:buNone/>
                      </a:pPr>
                      <a:r>
                        <a:rPr lang="en-US" dirty="0"/>
                        <a:t>20</a:t>
                      </a:r>
                    </a:p>
                  </a:txBody>
                  <a:tcPr/>
                </a:tc>
                <a:extLst>
                  <a:ext uri="{0D108BD9-81ED-4DB2-BD59-A6C34878D82A}">
                    <a16:rowId xmlns:a16="http://schemas.microsoft.com/office/drawing/2014/main" val="2831438520"/>
                  </a:ext>
                </a:extLst>
              </a:tr>
            </a:tbl>
          </a:graphicData>
        </a:graphic>
      </p:graphicFrame>
    </p:spTree>
    <p:extLst>
      <p:ext uri="{BB962C8B-B14F-4D97-AF65-F5344CB8AC3E}">
        <p14:creationId xmlns:p14="http://schemas.microsoft.com/office/powerpoint/2010/main" val="513611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Code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A screenshot of a computer&#10;&#10;Description automatically generated with medium confidence">
            <a:extLst>
              <a:ext uri="{FF2B5EF4-FFF2-40B4-BE49-F238E27FC236}">
                <a16:creationId xmlns:a16="http://schemas.microsoft.com/office/drawing/2014/main" id="{0721208B-E33C-0643-529C-12427DC01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7964" y="643469"/>
            <a:ext cx="5320363" cy="5571062"/>
          </a:xfrm>
          <a:prstGeom prst="rect">
            <a:avLst/>
          </a:prstGeom>
        </p:spPr>
      </p:pic>
    </p:spTree>
    <p:extLst>
      <p:ext uri="{BB962C8B-B14F-4D97-AF65-F5344CB8AC3E}">
        <p14:creationId xmlns:p14="http://schemas.microsoft.com/office/powerpoint/2010/main" val="783480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File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Paste a screen shot of the file downloaded from Yahoo finance</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Graphical user interface, text&#10;&#10;Description automatically generated">
            <a:extLst>
              <a:ext uri="{FF2B5EF4-FFF2-40B4-BE49-F238E27FC236}">
                <a16:creationId xmlns:a16="http://schemas.microsoft.com/office/drawing/2014/main" id="{F14C847E-A830-F789-7079-3B43185417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053" y="918078"/>
            <a:ext cx="6014185" cy="5021843"/>
          </a:xfrm>
          <a:prstGeom prst="rect">
            <a:avLst/>
          </a:prstGeom>
        </p:spPr>
      </p:pic>
    </p:spTree>
    <p:extLst>
      <p:ext uri="{BB962C8B-B14F-4D97-AF65-F5344CB8AC3E}">
        <p14:creationId xmlns:p14="http://schemas.microsoft.com/office/powerpoint/2010/main" val="2583219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File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Paste a screen shot of the file downloaded from Yahoo finance</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5" name="Picture 4" descr="Graphical user interface, text, application&#10;&#10;Description automatically generated">
            <a:extLst>
              <a:ext uri="{FF2B5EF4-FFF2-40B4-BE49-F238E27FC236}">
                <a16:creationId xmlns:a16="http://schemas.microsoft.com/office/drawing/2014/main" id="{A00DE9F8-9508-F044-4C27-22E99760EC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087" y="643469"/>
            <a:ext cx="5788116" cy="5571062"/>
          </a:xfrm>
          <a:prstGeom prst="rect">
            <a:avLst/>
          </a:prstGeom>
        </p:spPr>
      </p:pic>
    </p:spTree>
    <p:extLst>
      <p:ext uri="{BB962C8B-B14F-4D97-AF65-F5344CB8AC3E}">
        <p14:creationId xmlns:p14="http://schemas.microsoft.com/office/powerpoint/2010/main" val="1802598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Importing data</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Screenshot of the historical data import</a:t>
            </a: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Chart&#10;&#10;Description automatically generated">
            <a:extLst>
              <a:ext uri="{FF2B5EF4-FFF2-40B4-BE49-F238E27FC236}">
                <a16:creationId xmlns:a16="http://schemas.microsoft.com/office/drawing/2014/main" id="{96FE1B96-2DDC-D8AC-183B-F3207DF965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053" y="1173681"/>
            <a:ext cx="6014185" cy="4510638"/>
          </a:xfrm>
          <a:prstGeom prst="rect">
            <a:avLst/>
          </a:prstGeom>
        </p:spPr>
      </p:pic>
    </p:spTree>
    <p:extLst>
      <p:ext uri="{BB962C8B-B14F-4D97-AF65-F5344CB8AC3E}">
        <p14:creationId xmlns:p14="http://schemas.microsoft.com/office/powerpoint/2010/main" val="769338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Importing data</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Screenshot of the historical data import</a:t>
            </a:r>
          </a:p>
          <a:p>
            <a:pPr indent="-228600">
              <a:buFont typeface="Arial" panose="020B0604020202020204" pitchFamily="34" charset="0"/>
              <a:buChar char="•"/>
            </a:pPr>
            <a:endParaRPr lang="en-US" sz="2000">
              <a:solidFill>
                <a:schemeClr val="bg1">
                  <a:alpha val="60000"/>
                </a:schemeClr>
              </a:solidFill>
            </a:endParaRPr>
          </a:p>
        </p:txBody>
      </p:sp>
      <p:pic>
        <p:nvPicPr>
          <p:cNvPr id="5" name="Picture 4">
            <a:extLst>
              <a:ext uri="{FF2B5EF4-FFF2-40B4-BE49-F238E27FC236}">
                <a16:creationId xmlns:a16="http://schemas.microsoft.com/office/drawing/2014/main" id="{259B2EAF-56C3-C759-8E96-3A2D221C5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7964" y="643469"/>
            <a:ext cx="5320363" cy="5571062"/>
          </a:xfrm>
          <a:prstGeom prst="rect">
            <a:avLst/>
          </a:prstGeom>
        </p:spPr>
      </p:pic>
    </p:spTree>
    <p:extLst>
      <p:ext uri="{BB962C8B-B14F-4D97-AF65-F5344CB8AC3E}">
        <p14:creationId xmlns:p14="http://schemas.microsoft.com/office/powerpoint/2010/main" val="2648279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CEIS150</a:t>
            </a:r>
            <a:br>
              <a:rPr lang="en-US" dirty="0"/>
            </a:br>
            <a:r>
              <a:rPr lang="en-US" dirty="0"/>
              <a:t>Module 7</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vert="horz" lIns="91440" tIns="45720" rIns="91440" bIns="45720" rtlCol="0" anchor="t">
            <a:normAutofit/>
          </a:bodyPr>
          <a:lstStyle/>
          <a:p>
            <a:pPr>
              <a:lnSpc>
                <a:spcPct val="100000"/>
              </a:lnSpc>
              <a:spcBef>
                <a:spcPts val="0"/>
              </a:spcBef>
            </a:pPr>
            <a:r>
              <a:rPr lang="en-US" dirty="0">
                <a:latin typeface="Arial"/>
                <a:cs typeface="Arial"/>
              </a:rPr>
              <a:t>GUI</a:t>
            </a:r>
          </a:p>
          <a:p>
            <a:pPr>
              <a:lnSpc>
                <a:spcPct val="100000"/>
              </a:lnSpc>
              <a:spcBef>
                <a:spcPts val="0"/>
              </a:spcBef>
            </a:pPr>
            <a:r>
              <a:rPr lang="en-US" dirty="0">
                <a:latin typeface="Arial"/>
                <a:cs typeface="Arial"/>
              </a:rPr>
              <a:t>By Miguel Mastache</a:t>
            </a:r>
          </a:p>
          <a:p>
            <a:pPr>
              <a:lnSpc>
                <a:spcPct val="100000"/>
              </a:lnSpc>
              <a:spcBef>
                <a:spcPts val="0"/>
              </a:spcBef>
            </a:pPr>
            <a:r>
              <a:rPr lang="en-US" dirty="0">
                <a:latin typeface="Arial"/>
                <a:cs typeface="Arial"/>
              </a:rPr>
              <a:t>12/6/22</a:t>
            </a:r>
            <a:endParaRPr lang="en-US" dirty="0">
              <a:cs typeface="Calibri" panose="020F0502020204030204"/>
            </a:endParaRPr>
          </a:p>
        </p:txBody>
      </p:sp>
    </p:spTree>
    <p:extLst>
      <p:ext uri="{BB962C8B-B14F-4D97-AF65-F5344CB8AC3E}">
        <p14:creationId xmlns:p14="http://schemas.microsoft.com/office/powerpoint/2010/main" val="36226043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p:txBody>
          <a:bodyPr/>
          <a:lstStyle/>
          <a:p>
            <a:r>
              <a:rPr lang="en-US" dirty="0"/>
              <a:t>Rubric</a:t>
            </a:r>
          </a:p>
        </p:txBody>
      </p:sp>
      <p:graphicFrame>
        <p:nvGraphicFramePr>
          <p:cNvPr id="4" name="Content Placeholder 3">
            <a:extLst>
              <a:ext uri="{FF2B5EF4-FFF2-40B4-BE49-F238E27FC236}">
                <a16:creationId xmlns:a16="http://schemas.microsoft.com/office/drawing/2014/main" id="{8C7E413A-6A9E-428D-A079-5F9139C3575C}"/>
              </a:ext>
            </a:extLst>
          </p:cNvPr>
          <p:cNvGraphicFramePr>
            <a:graphicFrameLocks noGrp="1"/>
          </p:cNvGraphicFramePr>
          <p:nvPr>
            <p:ph idx="1"/>
          </p:nvPr>
        </p:nvGraphicFramePr>
        <p:xfrm>
          <a:off x="838200" y="1825625"/>
          <a:ext cx="10515600" cy="147828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494064502"/>
                    </a:ext>
                  </a:extLst>
                </a:gridCol>
                <a:gridCol w="3505200">
                  <a:extLst>
                    <a:ext uri="{9D8B030D-6E8A-4147-A177-3AD203B41FA5}">
                      <a16:colId xmlns:a16="http://schemas.microsoft.com/office/drawing/2014/main" val="1566128757"/>
                    </a:ext>
                  </a:extLst>
                </a:gridCol>
                <a:gridCol w="3505200">
                  <a:extLst>
                    <a:ext uri="{9D8B030D-6E8A-4147-A177-3AD203B41FA5}">
                      <a16:colId xmlns:a16="http://schemas.microsoft.com/office/drawing/2014/main" val="722685570"/>
                    </a:ext>
                  </a:extLst>
                </a:gridCol>
              </a:tblGrid>
              <a:tr h="370840">
                <a:tc>
                  <a:txBody>
                    <a:bodyPr/>
                    <a:lstStyle/>
                    <a:p>
                      <a:r>
                        <a:rPr lang="en-US" dirty="0"/>
                        <a:t>Activity</a:t>
                      </a:r>
                    </a:p>
                  </a:txBody>
                  <a:tcPr/>
                </a:tc>
                <a:tc>
                  <a:txBody>
                    <a:bodyPr/>
                    <a:lstStyle/>
                    <a:p>
                      <a:r>
                        <a:rPr lang="en-US" dirty="0"/>
                        <a:t>Requirement(s)</a:t>
                      </a:r>
                    </a:p>
                  </a:txBody>
                  <a:tcPr/>
                </a:tc>
                <a:tc>
                  <a:txBody>
                    <a:bodyPr/>
                    <a:lstStyle/>
                    <a:p>
                      <a:r>
                        <a:rPr lang="en-US" dirty="0"/>
                        <a:t>Points</a:t>
                      </a:r>
                    </a:p>
                  </a:txBody>
                  <a:tcPr/>
                </a:tc>
                <a:extLst>
                  <a:ext uri="{0D108BD9-81ED-4DB2-BD59-A6C34878D82A}">
                    <a16:rowId xmlns:a16="http://schemas.microsoft.com/office/drawing/2014/main" val="2671127368"/>
                  </a:ext>
                </a:extLst>
              </a:tr>
              <a:tr h="370840">
                <a:tc>
                  <a:txBody>
                    <a:bodyPr/>
                    <a:lstStyle/>
                    <a:p>
                      <a:r>
                        <a:rPr lang="en-US" dirty="0"/>
                        <a:t>Stocks in GUI</a:t>
                      </a:r>
                    </a:p>
                  </a:txBody>
                  <a:tcPr/>
                </a:tc>
                <a:tc>
                  <a:txBody>
                    <a:bodyPr/>
                    <a:lstStyle/>
                    <a:p>
                      <a:pPr lvl="0">
                        <a:buNone/>
                      </a:pPr>
                      <a:r>
                        <a:rPr lang="en-US" dirty="0"/>
                        <a:t>Screen shot of working program</a:t>
                      </a:r>
                    </a:p>
                  </a:txBody>
                  <a:tcPr/>
                </a:tc>
                <a:tc>
                  <a:txBody>
                    <a:bodyPr/>
                    <a:lstStyle/>
                    <a:p>
                      <a:pPr lvl="0">
                        <a:buNone/>
                      </a:pPr>
                      <a:r>
                        <a:rPr lang="en-US" dirty="0"/>
                        <a:t>15</a:t>
                      </a:r>
                    </a:p>
                  </a:txBody>
                  <a:tcPr/>
                </a:tc>
                <a:extLst>
                  <a:ext uri="{0D108BD9-81ED-4DB2-BD59-A6C34878D82A}">
                    <a16:rowId xmlns:a16="http://schemas.microsoft.com/office/drawing/2014/main" val="2483571880"/>
                  </a:ext>
                </a:extLst>
              </a:tr>
              <a:tr h="370840">
                <a:tc>
                  <a:txBody>
                    <a:bodyPr/>
                    <a:lstStyle/>
                    <a:p>
                      <a:r>
                        <a:rPr lang="en-US" dirty="0"/>
                        <a:t>History complete</a:t>
                      </a:r>
                    </a:p>
                  </a:txBody>
                  <a:tcPr/>
                </a:tc>
                <a:tc>
                  <a:txBody>
                    <a:bodyPr/>
                    <a:lstStyle/>
                    <a:p>
                      <a:pPr lvl="0">
                        <a:buNone/>
                      </a:pPr>
                      <a:r>
                        <a:rPr lang="en-US" dirty="0"/>
                        <a:t>Screen shot of working History Tab</a:t>
                      </a:r>
                    </a:p>
                  </a:txBody>
                  <a:tcPr/>
                </a:tc>
                <a:tc>
                  <a:txBody>
                    <a:bodyPr/>
                    <a:lstStyle/>
                    <a:p>
                      <a:pPr lvl="0">
                        <a:buNone/>
                      </a:pPr>
                      <a:r>
                        <a:rPr lang="en-US" dirty="0"/>
                        <a:t>15</a:t>
                      </a:r>
                    </a:p>
                  </a:txBody>
                  <a:tcPr/>
                </a:tc>
                <a:extLst>
                  <a:ext uri="{0D108BD9-81ED-4DB2-BD59-A6C34878D82A}">
                    <a16:rowId xmlns:a16="http://schemas.microsoft.com/office/drawing/2014/main" val="3232490615"/>
                  </a:ext>
                </a:extLst>
              </a:tr>
              <a:tr h="0">
                <a:tc>
                  <a:txBody>
                    <a:bodyPr/>
                    <a:lstStyle/>
                    <a:p>
                      <a:r>
                        <a:rPr lang="en-US" dirty="0"/>
                        <a:t>Report Complete</a:t>
                      </a:r>
                    </a:p>
                  </a:txBody>
                  <a:tcPr/>
                </a:tc>
                <a:tc>
                  <a:txBody>
                    <a:bodyPr/>
                    <a:lstStyle/>
                    <a:p>
                      <a:pPr lvl="0">
                        <a:buNone/>
                      </a:pPr>
                      <a:r>
                        <a:rPr lang="en-US" dirty="0"/>
                        <a:t>Screen shot of Report Complete</a:t>
                      </a:r>
                    </a:p>
                  </a:txBody>
                  <a:tcPr/>
                </a:tc>
                <a:tc>
                  <a:txBody>
                    <a:bodyPr/>
                    <a:lstStyle/>
                    <a:p>
                      <a:pPr lvl="0">
                        <a:buNone/>
                      </a:pPr>
                      <a:r>
                        <a:rPr lang="en-US" dirty="0"/>
                        <a:t>10</a:t>
                      </a:r>
                    </a:p>
                  </a:txBody>
                  <a:tcPr/>
                </a:tc>
                <a:extLst>
                  <a:ext uri="{0D108BD9-81ED-4DB2-BD59-A6C34878D82A}">
                    <a16:rowId xmlns:a16="http://schemas.microsoft.com/office/drawing/2014/main" val="3074809510"/>
                  </a:ext>
                </a:extLst>
              </a:tr>
            </a:tbl>
          </a:graphicData>
        </a:graphic>
      </p:graphicFrame>
    </p:spTree>
    <p:extLst>
      <p:ext uri="{BB962C8B-B14F-4D97-AF65-F5344CB8AC3E}">
        <p14:creationId xmlns:p14="http://schemas.microsoft.com/office/powerpoint/2010/main" val="3757063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8FFD3-40DE-306D-9DE3-AE17ADA894B4}"/>
              </a:ext>
            </a:extLst>
          </p:cNvPr>
          <p:cNvSpPr>
            <a:spLocks noGrp="1"/>
          </p:cNvSpPr>
          <p:nvPr>
            <p:ph type="title"/>
          </p:nvPr>
        </p:nvSpPr>
        <p:spPr/>
        <p:txBody>
          <a:bodyPr/>
          <a:lstStyle/>
          <a:p>
            <a:r>
              <a:rPr lang="en-US" dirty="0"/>
              <a:t>Environment</a:t>
            </a:r>
          </a:p>
        </p:txBody>
      </p:sp>
      <p:sp>
        <p:nvSpPr>
          <p:cNvPr id="3" name="Content Placeholder 2">
            <a:extLst>
              <a:ext uri="{FF2B5EF4-FFF2-40B4-BE49-F238E27FC236}">
                <a16:creationId xmlns:a16="http://schemas.microsoft.com/office/drawing/2014/main" id="{5804AB7A-CB61-9AE1-65BF-04B1891D4657}"/>
              </a:ext>
            </a:extLst>
          </p:cNvPr>
          <p:cNvSpPr>
            <a:spLocks noGrp="1"/>
          </p:cNvSpPr>
          <p:nvPr>
            <p:ph idx="1"/>
          </p:nvPr>
        </p:nvSpPr>
        <p:spPr/>
        <p:txBody>
          <a:bodyPr/>
          <a:lstStyle/>
          <a:p>
            <a:pPr marL="0" indent="0">
              <a:buNone/>
            </a:pPr>
            <a:r>
              <a:rPr lang="en-US" b="0" i="0" u="none" strike="noStrike" dirty="0">
                <a:solidFill>
                  <a:srgbClr val="050505"/>
                </a:solidFill>
                <a:effectLst/>
                <a:latin typeface="Arial" panose="020B0604020202020204" pitchFamily="34" charset="0"/>
              </a:rPr>
              <a:t>This part of the project focus’ on setting up the environment used to develop the stock tracking application. </a:t>
            </a:r>
            <a:endParaRPr lang="en-US" dirty="0"/>
          </a:p>
        </p:txBody>
      </p:sp>
    </p:spTree>
    <p:extLst>
      <p:ext uri="{BB962C8B-B14F-4D97-AF65-F5344CB8AC3E}">
        <p14:creationId xmlns:p14="http://schemas.microsoft.com/office/powerpoint/2010/main" val="8813953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58B7BA18-82AC-4F73-A843-CD22FEA67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0A18D471-708A-40E6-B998-65CD717785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useBgFill="1">
          <p:nvSpPr>
            <p:cNvPr id="49" name="Rectangle 48">
              <a:extLst>
                <a:ext uri="{FF2B5EF4-FFF2-40B4-BE49-F238E27FC236}">
                  <a16:creationId xmlns:a16="http://schemas.microsoft.com/office/drawing/2014/main" id="{2BA89D80-A205-4952-A46F-A135B693B8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50" name="Rectangle 49">
              <a:extLst>
                <a:ext uri="{FF2B5EF4-FFF2-40B4-BE49-F238E27FC236}">
                  <a16:creationId xmlns:a16="http://schemas.microsoft.com/office/drawing/2014/main" id="{FFF73490-1CDC-4DA0-A5DC-3F4139460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1261" y="776436"/>
            <a:ext cx="5282519" cy="4504620"/>
          </a:xfrm>
        </p:spPr>
        <p:txBody>
          <a:bodyPr vert="horz" lIns="91440" tIns="45720" rIns="91440" bIns="45720" rtlCol="0" anchor="ctr">
            <a:normAutofit/>
          </a:bodyPr>
          <a:lstStyle/>
          <a:p>
            <a:pPr algn="ctr"/>
            <a:r>
              <a:rPr lang="en-US" sz="8800"/>
              <a:t>Code</a:t>
            </a:r>
          </a:p>
        </p:txBody>
      </p:sp>
      <p:sp>
        <p:nvSpPr>
          <p:cNvPr id="52" name="Freeform: Shape 51">
            <a:extLst>
              <a:ext uri="{FF2B5EF4-FFF2-40B4-BE49-F238E27FC236}">
                <a16:creationId xmlns:a16="http://schemas.microsoft.com/office/drawing/2014/main" id="{79D730AC-06E5-4840-86DF-F67855B1D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screenshot of a computer&#10;&#10;Description automatically generated with medium confidence">
            <a:extLst>
              <a:ext uri="{FF2B5EF4-FFF2-40B4-BE49-F238E27FC236}">
                <a16:creationId xmlns:a16="http://schemas.microsoft.com/office/drawing/2014/main" id="{A63725CA-2FF5-6D05-4127-46738A8E2093}"/>
              </a:ext>
            </a:extLst>
          </p:cNvPr>
          <p:cNvPicPr>
            <a:picLocks noChangeAspect="1"/>
          </p:cNvPicPr>
          <p:nvPr/>
        </p:nvPicPr>
        <p:blipFill rotWithShape="1">
          <a:blip r:embed="rId2">
            <a:extLst>
              <a:ext uri="{28A0092B-C50C-407E-A947-70E740481C1C}">
                <a14:useLocalDpi xmlns:a14="http://schemas.microsoft.com/office/drawing/2010/main" val="0"/>
              </a:ext>
            </a:extLst>
          </a:blip>
          <a:srcRect l="3737" r="6956"/>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206652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Stocks in GUI</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Paste a screen shot of your GUI working</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Graphical user interface&#10;&#10;Description automatically generated">
            <a:extLst>
              <a:ext uri="{FF2B5EF4-FFF2-40B4-BE49-F238E27FC236}">
                <a16:creationId xmlns:a16="http://schemas.microsoft.com/office/drawing/2014/main" id="{413A8A37-990E-DA9C-ED18-0FE13CCB15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053" y="767723"/>
            <a:ext cx="6014185" cy="5322553"/>
          </a:xfrm>
          <a:prstGeom prst="rect">
            <a:avLst/>
          </a:prstGeom>
        </p:spPr>
      </p:pic>
    </p:spTree>
    <p:extLst>
      <p:ext uri="{BB962C8B-B14F-4D97-AF65-F5344CB8AC3E}">
        <p14:creationId xmlns:p14="http://schemas.microsoft.com/office/powerpoint/2010/main" val="1848688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History Tab</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Paste a screen shot of your History tab with import working.</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Graphical user interface&#10;&#10;Description automatically generated">
            <a:extLst>
              <a:ext uri="{FF2B5EF4-FFF2-40B4-BE49-F238E27FC236}">
                <a16:creationId xmlns:a16="http://schemas.microsoft.com/office/drawing/2014/main" id="{1949A0CE-BC7B-4437-68A5-78CE2408D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053" y="767723"/>
            <a:ext cx="6014185" cy="5322553"/>
          </a:xfrm>
          <a:prstGeom prst="rect">
            <a:avLst/>
          </a:prstGeom>
        </p:spPr>
      </p:pic>
    </p:spTree>
    <p:extLst>
      <p:ext uri="{BB962C8B-B14F-4D97-AF65-F5344CB8AC3E}">
        <p14:creationId xmlns:p14="http://schemas.microsoft.com/office/powerpoint/2010/main" val="9333997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Report Complete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Paste a screen shot of your Report tab</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Graphical user interface&#10;&#10;Description automatically generated">
            <a:extLst>
              <a:ext uri="{FF2B5EF4-FFF2-40B4-BE49-F238E27FC236}">
                <a16:creationId xmlns:a16="http://schemas.microsoft.com/office/drawing/2014/main" id="{9E042678-7D5E-7EBA-CA3B-5BAC145F0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053" y="767723"/>
            <a:ext cx="6014185" cy="5322553"/>
          </a:xfrm>
          <a:prstGeom prst="rect">
            <a:avLst/>
          </a:prstGeom>
        </p:spPr>
      </p:pic>
    </p:spTree>
    <p:extLst>
      <p:ext uri="{BB962C8B-B14F-4D97-AF65-F5344CB8AC3E}">
        <p14:creationId xmlns:p14="http://schemas.microsoft.com/office/powerpoint/2010/main" val="8312002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CEIS150</a:t>
            </a:r>
            <a:br>
              <a:rPr lang="en-US" dirty="0"/>
            </a:br>
            <a:r>
              <a:rPr lang="en-US" dirty="0"/>
              <a:t>Module 7</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vert="horz" lIns="91440" tIns="45720" rIns="91440" bIns="45720" rtlCol="0" anchor="t">
            <a:normAutofit/>
          </a:bodyPr>
          <a:lstStyle/>
          <a:p>
            <a:pPr>
              <a:lnSpc>
                <a:spcPct val="100000"/>
              </a:lnSpc>
              <a:spcBef>
                <a:spcPts val="0"/>
              </a:spcBef>
            </a:pPr>
            <a:r>
              <a:rPr lang="en-US" dirty="0">
                <a:latin typeface="Arial"/>
                <a:cs typeface="Arial"/>
              </a:rPr>
              <a:t>Web Scraping</a:t>
            </a:r>
            <a:endParaRPr lang="en-US" dirty="0">
              <a:cs typeface="Calibri" panose="020F0502020204030204"/>
            </a:endParaRPr>
          </a:p>
        </p:txBody>
      </p:sp>
    </p:spTree>
    <p:extLst>
      <p:ext uri="{BB962C8B-B14F-4D97-AF65-F5344CB8AC3E}">
        <p14:creationId xmlns:p14="http://schemas.microsoft.com/office/powerpoint/2010/main" val="25782151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p:txBody>
          <a:bodyPr/>
          <a:lstStyle/>
          <a:p>
            <a:r>
              <a:rPr lang="en-US" dirty="0"/>
              <a:t>Rubric</a:t>
            </a:r>
          </a:p>
        </p:txBody>
      </p:sp>
      <p:graphicFrame>
        <p:nvGraphicFramePr>
          <p:cNvPr id="4" name="Content Placeholder 3">
            <a:extLst>
              <a:ext uri="{FF2B5EF4-FFF2-40B4-BE49-F238E27FC236}">
                <a16:creationId xmlns:a16="http://schemas.microsoft.com/office/drawing/2014/main" id="{8C7E413A-6A9E-428D-A079-5F9139C3575C}"/>
              </a:ext>
            </a:extLst>
          </p:cNvPr>
          <p:cNvGraphicFramePr>
            <a:graphicFrameLocks noGrp="1"/>
          </p:cNvGraphicFramePr>
          <p:nvPr>
            <p:ph idx="1"/>
          </p:nvPr>
        </p:nvGraphicFramePr>
        <p:xfrm>
          <a:off x="838200" y="1825625"/>
          <a:ext cx="10515600" cy="148336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494064502"/>
                    </a:ext>
                  </a:extLst>
                </a:gridCol>
                <a:gridCol w="3505200">
                  <a:extLst>
                    <a:ext uri="{9D8B030D-6E8A-4147-A177-3AD203B41FA5}">
                      <a16:colId xmlns:a16="http://schemas.microsoft.com/office/drawing/2014/main" val="1566128757"/>
                    </a:ext>
                  </a:extLst>
                </a:gridCol>
                <a:gridCol w="3505200">
                  <a:extLst>
                    <a:ext uri="{9D8B030D-6E8A-4147-A177-3AD203B41FA5}">
                      <a16:colId xmlns:a16="http://schemas.microsoft.com/office/drawing/2014/main" val="722685570"/>
                    </a:ext>
                  </a:extLst>
                </a:gridCol>
              </a:tblGrid>
              <a:tr h="370840">
                <a:tc>
                  <a:txBody>
                    <a:bodyPr/>
                    <a:lstStyle/>
                    <a:p>
                      <a:r>
                        <a:rPr lang="en-US" dirty="0"/>
                        <a:t>Activity</a:t>
                      </a:r>
                    </a:p>
                  </a:txBody>
                  <a:tcPr/>
                </a:tc>
                <a:tc>
                  <a:txBody>
                    <a:bodyPr/>
                    <a:lstStyle/>
                    <a:p>
                      <a:r>
                        <a:rPr lang="en-US" dirty="0"/>
                        <a:t>Requirement(s)</a:t>
                      </a:r>
                    </a:p>
                  </a:txBody>
                  <a:tcPr/>
                </a:tc>
                <a:tc>
                  <a:txBody>
                    <a:bodyPr/>
                    <a:lstStyle/>
                    <a:p>
                      <a:r>
                        <a:rPr lang="en-US" dirty="0"/>
                        <a:t>Points</a:t>
                      </a:r>
                    </a:p>
                  </a:txBody>
                  <a:tcPr/>
                </a:tc>
                <a:extLst>
                  <a:ext uri="{0D108BD9-81ED-4DB2-BD59-A6C34878D82A}">
                    <a16:rowId xmlns:a16="http://schemas.microsoft.com/office/drawing/2014/main" val="2671127368"/>
                  </a:ext>
                </a:extLst>
              </a:tr>
              <a:tr h="370840">
                <a:tc>
                  <a:txBody>
                    <a:bodyPr/>
                    <a:lstStyle/>
                    <a:p>
                      <a:r>
                        <a:rPr lang="en-US" dirty="0"/>
                        <a:t>History</a:t>
                      </a:r>
                    </a:p>
                  </a:txBody>
                  <a:tcPr/>
                </a:tc>
                <a:tc>
                  <a:txBody>
                    <a:bodyPr/>
                    <a:lstStyle/>
                    <a:p>
                      <a:pPr lvl="0">
                        <a:buNone/>
                      </a:pPr>
                      <a:r>
                        <a:rPr lang="en-US" dirty="0"/>
                        <a:t>Screen shot of working History Tab</a:t>
                      </a:r>
                    </a:p>
                  </a:txBody>
                  <a:tcPr/>
                </a:tc>
                <a:tc>
                  <a:txBody>
                    <a:bodyPr/>
                    <a:lstStyle/>
                    <a:p>
                      <a:pPr lvl="0">
                        <a:buNone/>
                      </a:pPr>
                      <a:r>
                        <a:rPr lang="en-US" dirty="0"/>
                        <a:t>15</a:t>
                      </a:r>
                    </a:p>
                  </a:txBody>
                  <a:tcPr/>
                </a:tc>
                <a:extLst>
                  <a:ext uri="{0D108BD9-81ED-4DB2-BD59-A6C34878D82A}">
                    <a16:rowId xmlns:a16="http://schemas.microsoft.com/office/drawing/2014/main" val="2483571880"/>
                  </a:ext>
                </a:extLst>
              </a:tr>
              <a:tr h="370840">
                <a:tc>
                  <a:txBody>
                    <a:bodyPr/>
                    <a:lstStyle/>
                    <a:p>
                      <a:r>
                        <a:rPr lang="en-US" dirty="0"/>
                        <a:t>Report</a:t>
                      </a:r>
                    </a:p>
                  </a:txBody>
                  <a:tcPr/>
                </a:tc>
                <a:tc>
                  <a:txBody>
                    <a:bodyPr/>
                    <a:lstStyle/>
                    <a:p>
                      <a:pPr lvl="0">
                        <a:buNone/>
                      </a:pPr>
                      <a:r>
                        <a:rPr lang="en-US" dirty="0"/>
                        <a:t>Screen shot of working Report Tab</a:t>
                      </a:r>
                    </a:p>
                  </a:txBody>
                  <a:tcPr/>
                </a:tc>
                <a:tc>
                  <a:txBody>
                    <a:bodyPr/>
                    <a:lstStyle/>
                    <a:p>
                      <a:pPr lvl="0">
                        <a:buNone/>
                      </a:pPr>
                      <a:r>
                        <a:rPr lang="en-US" dirty="0"/>
                        <a:t>10</a:t>
                      </a:r>
                    </a:p>
                  </a:txBody>
                  <a:tcPr/>
                </a:tc>
                <a:extLst>
                  <a:ext uri="{0D108BD9-81ED-4DB2-BD59-A6C34878D82A}">
                    <a16:rowId xmlns:a16="http://schemas.microsoft.com/office/drawing/2014/main" val="3232490615"/>
                  </a:ext>
                </a:extLst>
              </a:tr>
              <a:tr h="370840">
                <a:tc>
                  <a:txBody>
                    <a:bodyPr/>
                    <a:lstStyle/>
                    <a:p>
                      <a:r>
                        <a:rPr lang="en-US" dirty="0"/>
                        <a:t>Import Complete</a:t>
                      </a:r>
                    </a:p>
                  </a:txBody>
                  <a:tcPr/>
                </a:tc>
                <a:tc>
                  <a:txBody>
                    <a:bodyPr/>
                    <a:lstStyle/>
                    <a:p>
                      <a:pPr lvl="0">
                        <a:buNone/>
                      </a:pPr>
                      <a:r>
                        <a:rPr lang="en-US" dirty="0"/>
                        <a:t>Screen shot of Import Complete</a:t>
                      </a:r>
                    </a:p>
                  </a:txBody>
                  <a:tcPr/>
                </a:tc>
                <a:tc>
                  <a:txBody>
                    <a:bodyPr/>
                    <a:lstStyle/>
                    <a:p>
                      <a:pPr lvl="0">
                        <a:buNone/>
                      </a:pPr>
                      <a:r>
                        <a:rPr lang="en-US" dirty="0"/>
                        <a:t>5</a:t>
                      </a:r>
                    </a:p>
                  </a:txBody>
                  <a:tcPr/>
                </a:tc>
                <a:extLst>
                  <a:ext uri="{0D108BD9-81ED-4DB2-BD59-A6C34878D82A}">
                    <a16:rowId xmlns:a16="http://schemas.microsoft.com/office/drawing/2014/main" val="3074809510"/>
                  </a:ext>
                </a:extLst>
              </a:tr>
            </a:tbl>
          </a:graphicData>
        </a:graphic>
      </p:graphicFrame>
    </p:spTree>
    <p:extLst>
      <p:ext uri="{BB962C8B-B14F-4D97-AF65-F5344CB8AC3E}">
        <p14:creationId xmlns:p14="http://schemas.microsoft.com/office/powerpoint/2010/main" val="25210988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History Tab</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Paste a screen shot of your history tab.</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Graphical user interface&#10;&#10;Description automatically generated">
            <a:extLst>
              <a:ext uri="{FF2B5EF4-FFF2-40B4-BE49-F238E27FC236}">
                <a16:creationId xmlns:a16="http://schemas.microsoft.com/office/drawing/2014/main" id="{389834E1-0B3F-9341-C804-1948F8CB7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053" y="767723"/>
            <a:ext cx="6014185" cy="5322553"/>
          </a:xfrm>
          <a:prstGeom prst="rect">
            <a:avLst/>
          </a:prstGeom>
        </p:spPr>
      </p:pic>
    </p:spTree>
    <p:extLst>
      <p:ext uri="{BB962C8B-B14F-4D97-AF65-F5344CB8AC3E}">
        <p14:creationId xmlns:p14="http://schemas.microsoft.com/office/powerpoint/2010/main" val="6416083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Report Tab</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Paste a screen shot of your report tab.</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Graphical user interface&#10;&#10;Description automatically generated">
            <a:extLst>
              <a:ext uri="{FF2B5EF4-FFF2-40B4-BE49-F238E27FC236}">
                <a16:creationId xmlns:a16="http://schemas.microsoft.com/office/drawing/2014/main" id="{242ACA5D-F734-7C43-FA68-6AEB99475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053" y="767723"/>
            <a:ext cx="6014185" cy="5322553"/>
          </a:xfrm>
          <a:prstGeom prst="rect">
            <a:avLst/>
          </a:prstGeom>
        </p:spPr>
      </p:pic>
    </p:spTree>
    <p:extLst>
      <p:ext uri="{BB962C8B-B14F-4D97-AF65-F5344CB8AC3E}">
        <p14:creationId xmlns:p14="http://schemas.microsoft.com/office/powerpoint/2010/main" val="1809389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Import Complete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Paste a screen shot of your Import Complete confirmation message.</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Graphical user interface, text, application&#10;&#10;Description automatically generated">
            <a:extLst>
              <a:ext uri="{FF2B5EF4-FFF2-40B4-BE49-F238E27FC236}">
                <a16:creationId xmlns:a16="http://schemas.microsoft.com/office/drawing/2014/main" id="{6DD30A21-AB71-66C1-09DD-81F92B6AE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053" y="850419"/>
            <a:ext cx="6014185" cy="5157162"/>
          </a:xfrm>
          <a:prstGeom prst="rect">
            <a:avLst/>
          </a:prstGeom>
        </p:spPr>
      </p:pic>
    </p:spTree>
    <p:extLst>
      <p:ext uri="{BB962C8B-B14F-4D97-AF65-F5344CB8AC3E}">
        <p14:creationId xmlns:p14="http://schemas.microsoft.com/office/powerpoint/2010/main" val="3664621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GitHub</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367502" y="2154532"/>
            <a:ext cx="3781549" cy="3844800"/>
          </a:xfrm>
        </p:spPr>
        <p:txBody>
          <a:bodyPr vert="horz" lIns="91440" tIns="45720" rIns="91440" bIns="45720" rtlCol="0">
            <a:normAutofit/>
          </a:bodyPr>
          <a:lstStyle/>
          <a:p>
            <a:pPr indent="-228600">
              <a:buFont typeface="Arial" panose="020B0604020202020204" pitchFamily="34" charset="0"/>
              <a:buChar char="•"/>
            </a:pPr>
            <a:r>
              <a:rPr lang="en-US" sz="2000" dirty="0">
                <a:solidFill>
                  <a:schemeClr val="bg1">
                    <a:alpha val="60000"/>
                  </a:schemeClr>
                </a:solidFill>
              </a:rPr>
              <a:t>Screen shot of GitHub project repository.</a:t>
            </a:r>
          </a:p>
          <a:p>
            <a:pPr indent="-228600">
              <a:buFont typeface="Arial" panose="020B0604020202020204" pitchFamily="34" charset="0"/>
              <a:buChar char="•"/>
            </a:pPr>
            <a:endParaRPr lang="en-US" sz="2000" dirty="0">
              <a:solidFill>
                <a:schemeClr val="bg1">
                  <a:alpha val="60000"/>
                </a:schemeClr>
              </a:solidFill>
            </a:endParaRPr>
          </a:p>
          <a:p>
            <a:pPr indent="-228600">
              <a:buFont typeface="Arial" panose="020B0604020202020204" pitchFamily="34" charset="0"/>
              <a:buChar char="•"/>
            </a:pPr>
            <a:r>
              <a:rPr lang="en-US" sz="2000" dirty="0">
                <a:solidFill>
                  <a:schemeClr val="bg1">
                    <a:alpha val="60000"/>
                  </a:schemeClr>
                </a:solidFill>
              </a:rPr>
              <a:t>For this class, I setup a GitHub repository. It can be found at:</a:t>
            </a:r>
          </a:p>
          <a:p>
            <a:pPr indent="-228600">
              <a:buFont typeface="Arial" panose="020B0604020202020204" pitchFamily="34" charset="0"/>
              <a:buChar char="•"/>
            </a:pPr>
            <a:r>
              <a:rPr lang="en-US" sz="2000" dirty="0">
                <a:solidFill>
                  <a:schemeClr val="bg1">
                    <a:alpha val="60000"/>
                  </a:schemeClr>
                </a:solidFill>
              </a:rPr>
              <a:t>https://</a:t>
            </a:r>
            <a:r>
              <a:rPr lang="en-US" sz="2000" dirty="0" err="1">
                <a:solidFill>
                  <a:schemeClr val="bg1">
                    <a:alpha val="60000"/>
                  </a:schemeClr>
                </a:solidFill>
              </a:rPr>
              <a:t>github.com</a:t>
            </a:r>
            <a:r>
              <a:rPr lang="en-US" sz="2000" dirty="0">
                <a:solidFill>
                  <a:schemeClr val="bg1">
                    <a:alpha val="60000"/>
                  </a:schemeClr>
                </a:solidFill>
              </a:rPr>
              <a:t>/</a:t>
            </a:r>
            <a:r>
              <a:rPr lang="en-US" sz="2000" dirty="0" err="1">
                <a:solidFill>
                  <a:schemeClr val="bg1">
                    <a:alpha val="60000"/>
                  </a:schemeClr>
                </a:solidFill>
              </a:rPr>
              <a:t>denkigish</a:t>
            </a:r>
            <a:endParaRPr lang="en-US" sz="2000" dirty="0">
              <a:solidFill>
                <a:schemeClr val="bg1">
                  <a:alpha val="60000"/>
                </a:schemeClr>
              </a:solidFill>
            </a:endParaRPr>
          </a:p>
          <a:p>
            <a:pPr indent="-228600">
              <a:buFont typeface="Arial" panose="020B0604020202020204" pitchFamily="34" charset="0"/>
              <a:buChar char="•"/>
            </a:pPr>
            <a:endParaRPr lang="en-US" sz="2000" dirty="0">
              <a:solidFill>
                <a:schemeClr val="bg1">
                  <a:alpha val="60000"/>
                </a:schemeClr>
              </a:solidFill>
            </a:endParaRPr>
          </a:p>
        </p:txBody>
      </p:sp>
      <p:pic>
        <p:nvPicPr>
          <p:cNvPr id="4" name="Picture 3" descr="Graphical user interface, text, application&#10;&#10;Description automatically generated">
            <a:extLst>
              <a:ext uri="{FF2B5EF4-FFF2-40B4-BE49-F238E27FC236}">
                <a16:creationId xmlns:a16="http://schemas.microsoft.com/office/drawing/2014/main" id="{34B52E09-1768-7BD4-65AA-B365CE7F0C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7964" y="643469"/>
            <a:ext cx="5320363" cy="5571062"/>
          </a:xfrm>
          <a:prstGeom prst="rect">
            <a:avLst/>
          </a:prstGeom>
        </p:spPr>
      </p:pic>
    </p:spTree>
    <p:extLst>
      <p:ext uri="{BB962C8B-B14F-4D97-AF65-F5344CB8AC3E}">
        <p14:creationId xmlns:p14="http://schemas.microsoft.com/office/powerpoint/2010/main" val="694797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IDE &amp; Starter Files</a:t>
            </a:r>
          </a:p>
        </p:txBody>
      </p:sp>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Screen shot of your IDE (Spyder or VS Code) with the project Starter Files loaded.</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r>
              <a:rPr lang="en-US" sz="2000">
                <a:solidFill>
                  <a:schemeClr val="bg1">
                    <a:alpha val="60000"/>
                  </a:schemeClr>
                </a:solidFill>
              </a:rPr>
              <a:t>Also chose to use the VS Code IDE for development of the project. Shown is VS Code with the starter files loaded. </a:t>
            </a: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A screenshot of a computer&#10;&#10;Description automatically generated with medium confidence">
            <a:extLst>
              <a:ext uri="{FF2B5EF4-FFF2-40B4-BE49-F238E27FC236}">
                <a16:creationId xmlns:a16="http://schemas.microsoft.com/office/drawing/2014/main" id="{CAFA2685-65C8-F4D5-A5DC-103981FD3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1565" y="643469"/>
            <a:ext cx="5613160" cy="5571062"/>
          </a:xfrm>
          <a:prstGeom prst="rect">
            <a:avLst/>
          </a:prstGeom>
        </p:spPr>
      </p:pic>
    </p:spTree>
    <p:extLst>
      <p:ext uri="{BB962C8B-B14F-4D97-AF65-F5344CB8AC3E}">
        <p14:creationId xmlns:p14="http://schemas.microsoft.com/office/powerpoint/2010/main" val="560090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Program</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Screen shot of Python program running successfully. </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r>
              <a:rPr lang="en-US" sz="2000">
                <a:solidFill>
                  <a:schemeClr val="bg1">
                    <a:alpha val="60000"/>
                  </a:schemeClr>
                </a:solidFill>
              </a:rPr>
              <a:t>prices.py  working with price list, summing, and counting stocks above minimum price.</a:t>
            </a:r>
          </a:p>
          <a:p>
            <a:pPr indent="-228600">
              <a:buFont typeface="Arial" panose="020B0604020202020204" pitchFamily="34" charset="0"/>
              <a:buChar char="•"/>
            </a:pPr>
            <a:endParaRPr lang="en-US" sz="2000">
              <a:solidFill>
                <a:schemeClr val="bg1">
                  <a:alpha val="60000"/>
                </a:schemeClr>
              </a:solidFill>
            </a:endParaRPr>
          </a:p>
        </p:txBody>
      </p:sp>
      <p:pic>
        <p:nvPicPr>
          <p:cNvPr id="5" name="Picture 4" descr="Graphical user interface, text, application&#10;&#10;Description automatically generated">
            <a:extLst>
              <a:ext uri="{FF2B5EF4-FFF2-40B4-BE49-F238E27FC236}">
                <a16:creationId xmlns:a16="http://schemas.microsoft.com/office/drawing/2014/main" id="{CDB772FE-B343-4F00-D653-668B8A5A37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053" y="827865"/>
            <a:ext cx="6014185" cy="5202269"/>
          </a:xfrm>
          <a:prstGeom prst="rect">
            <a:avLst/>
          </a:prstGeom>
        </p:spPr>
      </p:pic>
    </p:spTree>
    <p:extLst>
      <p:ext uri="{BB962C8B-B14F-4D97-AF65-F5344CB8AC3E}">
        <p14:creationId xmlns:p14="http://schemas.microsoft.com/office/powerpoint/2010/main" val="989445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8FFD3-40DE-306D-9DE3-AE17ADA894B4}"/>
              </a:ext>
            </a:extLst>
          </p:cNvPr>
          <p:cNvSpPr>
            <a:spLocks noGrp="1"/>
          </p:cNvSpPr>
          <p:nvPr>
            <p:ph type="title"/>
          </p:nvPr>
        </p:nvSpPr>
        <p:spPr/>
        <p:txBody>
          <a:bodyPr/>
          <a:lstStyle/>
          <a:p>
            <a:r>
              <a:rPr lang="en-US" dirty="0"/>
              <a:t>UML and Class Definition</a:t>
            </a:r>
          </a:p>
        </p:txBody>
      </p:sp>
      <p:sp>
        <p:nvSpPr>
          <p:cNvPr id="3" name="Content Placeholder 2">
            <a:extLst>
              <a:ext uri="{FF2B5EF4-FFF2-40B4-BE49-F238E27FC236}">
                <a16:creationId xmlns:a16="http://schemas.microsoft.com/office/drawing/2014/main" id="{5804AB7A-CB61-9AE1-65BF-04B1891D4657}"/>
              </a:ext>
            </a:extLst>
          </p:cNvPr>
          <p:cNvSpPr>
            <a:spLocks noGrp="1"/>
          </p:cNvSpPr>
          <p:nvPr>
            <p:ph idx="1"/>
          </p:nvPr>
        </p:nvSpPr>
        <p:spPr/>
        <p:txBody>
          <a:bodyPr/>
          <a:lstStyle/>
          <a:p>
            <a:pPr marL="0" indent="0">
              <a:buNone/>
            </a:pPr>
            <a:r>
              <a:rPr lang="en-US" b="0" i="0" u="none" strike="noStrike" dirty="0">
                <a:solidFill>
                  <a:srgbClr val="050505"/>
                </a:solidFill>
                <a:effectLst/>
                <a:latin typeface="Arial" panose="020B0604020202020204" pitchFamily="34" charset="0"/>
              </a:rPr>
              <a:t>This section </a:t>
            </a:r>
            <a:r>
              <a:rPr lang="en-US" dirty="0">
                <a:solidFill>
                  <a:srgbClr val="050505"/>
                </a:solidFill>
                <a:latin typeface="Arial" panose="020B0604020202020204" pitchFamily="34" charset="0"/>
              </a:rPr>
              <a:t>covers the development of </a:t>
            </a:r>
            <a:r>
              <a:rPr lang="en-US" b="0" i="0" u="none" strike="noStrike" dirty="0">
                <a:solidFill>
                  <a:srgbClr val="050505"/>
                </a:solidFill>
                <a:effectLst/>
                <a:latin typeface="Arial" panose="020B0604020202020204" pitchFamily="34" charset="0"/>
              </a:rPr>
              <a:t> the classes needed to work with our stock and history data. These classes are the foundation of my program.</a:t>
            </a:r>
            <a:endParaRPr lang="en-US" dirty="0"/>
          </a:p>
        </p:txBody>
      </p:sp>
      <p:sp>
        <p:nvSpPr>
          <p:cNvPr id="4" name="TextBox 3">
            <a:extLst>
              <a:ext uri="{FF2B5EF4-FFF2-40B4-BE49-F238E27FC236}">
                <a16:creationId xmlns:a16="http://schemas.microsoft.com/office/drawing/2014/main" id="{E839A69E-648E-F823-4ADC-CBC29E079030}"/>
              </a:ext>
            </a:extLst>
          </p:cNvPr>
          <p:cNvSpPr txBox="1"/>
          <p:nvPr/>
        </p:nvSpPr>
        <p:spPr>
          <a:xfrm>
            <a:off x="-2773017" y="-74543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09422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p:txBody>
          <a:bodyPr/>
          <a:lstStyle/>
          <a:p>
            <a:r>
              <a:rPr lang="en-US" dirty="0"/>
              <a:t>Rubric</a:t>
            </a:r>
          </a:p>
        </p:txBody>
      </p:sp>
      <p:graphicFrame>
        <p:nvGraphicFramePr>
          <p:cNvPr id="4" name="Content Placeholder 3">
            <a:extLst>
              <a:ext uri="{FF2B5EF4-FFF2-40B4-BE49-F238E27FC236}">
                <a16:creationId xmlns:a16="http://schemas.microsoft.com/office/drawing/2014/main" id="{8C7E413A-6A9E-428D-A079-5F9139C3575C}"/>
              </a:ext>
            </a:extLst>
          </p:cNvPr>
          <p:cNvGraphicFramePr>
            <a:graphicFrameLocks noGrp="1"/>
          </p:cNvGraphicFramePr>
          <p:nvPr>
            <p:ph idx="1"/>
          </p:nvPr>
        </p:nvGraphicFramePr>
        <p:xfrm>
          <a:off x="838200" y="1825625"/>
          <a:ext cx="10515600" cy="148336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494064502"/>
                    </a:ext>
                  </a:extLst>
                </a:gridCol>
                <a:gridCol w="3505200">
                  <a:extLst>
                    <a:ext uri="{9D8B030D-6E8A-4147-A177-3AD203B41FA5}">
                      <a16:colId xmlns:a16="http://schemas.microsoft.com/office/drawing/2014/main" val="1566128757"/>
                    </a:ext>
                  </a:extLst>
                </a:gridCol>
                <a:gridCol w="3505200">
                  <a:extLst>
                    <a:ext uri="{9D8B030D-6E8A-4147-A177-3AD203B41FA5}">
                      <a16:colId xmlns:a16="http://schemas.microsoft.com/office/drawing/2014/main" val="722685570"/>
                    </a:ext>
                  </a:extLst>
                </a:gridCol>
              </a:tblGrid>
              <a:tr h="370840">
                <a:tc>
                  <a:txBody>
                    <a:bodyPr/>
                    <a:lstStyle/>
                    <a:p>
                      <a:r>
                        <a:rPr lang="en-US" dirty="0"/>
                        <a:t>Activity</a:t>
                      </a:r>
                    </a:p>
                  </a:txBody>
                  <a:tcPr/>
                </a:tc>
                <a:tc>
                  <a:txBody>
                    <a:bodyPr/>
                    <a:lstStyle/>
                    <a:p>
                      <a:r>
                        <a:rPr lang="en-US" dirty="0"/>
                        <a:t>Requirement(s)</a:t>
                      </a:r>
                    </a:p>
                  </a:txBody>
                  <a:tcPr/>
                </a:tc>
                <a:tc>
                  <a:txBody>
                    <a:bodyPr/>
                    <a:lstStyle/>
                    <a:p>
                      <a:r>
                        <a:rPr lang="en-US" dirty="0"/>
                        <a:t>Points</a:t>
                      </a:r>
                    </a:p>
                  </a:txBody>
                  <a:tcPr/>
                </a:tc>
                <a:extLst>
                  <a:ext uri="{0D108BD9-81ED-4DB2-BD59-A6C34878D82A}">
                    <a16:rowId xmlns:a16="http://schemas.microsoft.com/office/drawing/2014/main" val="2671127368"/>
                  </a:ext>
                </a:extLst>
              </a:tr>
              <a:tr h="370840">
                <a:tc>
                  <a:txBody>
                    <a:bodyPr/>
                    <a:lstStyle/>
                    <a:p>
                      <a:r>
                        <a:rPr lang="en-US" dirty="0"/>
                        <a:t>Class Diagram</a:t>
                      </a:r>
                    </a:p>
                  </a:txBody>
                  <a:tcPr/>
                </a:tc>
                <a:tc>
                  <a:txBody>
                    <a:bodyPr/>
                    <a:lstStyle/>
                    <a:p>
                      <a:r>
                        <a:rPr lang="en-US" dirty="0"/>
                        <a:t>Class Diagram</a:t>
                      </a:r>
                    </a:p>
                  </a:txBody>
                  <a:tcPr/>
                </a:tc>
                <a:tc>
                  <a:txBody>
                    <a:bodyPr/>
                    <a:lstStyle/>
                    <a:p>
                      <a:r>
                        <a:rPr lang="en-US" dirty="0"/>
                        <a:t>10</a:t>
                      </a:r>
                    </a:p>
                  </a:txBody>
                  <a:tcPr/>
                </a:tc>
                <a:extLst>
                  <a:ext uri="{0D108BD9-81ED-4DB2-BD59-A6C34878D82A}">
                    <a16:rowId xmlns:a16="http://schemas.microsoft.com/office/drawing/2014/main" val="1343858599"/>
                  </a:ext>
                </a:extLst>
              </a:tr>
              <a:tr h="370840">
                <a:tc>
                  <a:txBody>
                    <a:bodyPr/>
                    <a:lstStyle/>
                    <a:p>
                      <a:r>
                        <a:rPr lang="en-US" dirty="0"/>
                        <a:t>Class Code</a:t>
                      </a:r>
                    </a:p>
                  </a:txBody>
                  <a:tcPr/>
                </a:tc>
                <a:tc>
                  <a:txBody>
                    <a:bodyPr/>
                    <a:lstStyle/>
                    <a:p>
                      <a:r>
                        <a:rPr lang="en-US" dirty="0"/>
                        <a:t>Screen Shot of Class Code</a:t>
                      </a:r>
                    </a:p>
                  </a:txBody>
                  <a:tcPr/>
                </a:tc>
                <a:tc>
                  <a:txBody>
                    <a:bodyPr/>
                    <a:lstStyle/>
                    <a:p>
                      <a:r>
                        <a:rPr lang="en-US" dirty="0"/>
                        <a:t>15</a:t>
                      </a:r>
                    </a:p>
                  </a:txBody>
                  <a:tcPr/>
                </a:tc>
                <a:extLst>
                  <a:ext uri="{0D108BD9-81ED-4DB2-BD59-A6C34878D82A}">
                    <a16:rowId xmlns:a16="http://schemas.microsoft.com/office/drawing/2014/main" val="851364322"/>
                  </a:ext>
                </a:extLst>
              </a:tr>
              <a:tr h="370840">
                <a:tc>
                  <a:txBody>
                    <a:bodyPr/>
                    <a:lstStyle/>
                    <a:p>
                      <a:r>
                        <a:rPr lang="en-US" dirty="0"/>
                        <a:t>Unit Test</a:t>
                      </a:r>
                    </a:p>
                  </a:txBody>
                  <a:tcPr/>
                </a:tc>
                <a:tc>
                  <a:txBody>
                    <a:bodyPr/>
                    <a:lstStyle/>
                    <a:p>
                      <a:r>
                        <a:rPr lang="en-US" dirty="0"/>
                        <a:t>Screen Shot of Unit Test</a:t>
                      </a:r>
                    </a:p>
                  </a:txBody>
                  <a:tcPr/>
                </a:tc>
                <a:tc>
                  <a:txBody>
                    <a:bodyPr/>
                    <a:lstStyle/>
                    <a:p>
                      <a:r>
                        <a:rPr lang="en-US" dirty="0"/>
                        <a:t>5</a:t>
                      </a:r>
                    </a:p>
                  </a:txBody>
                  <a:tcPr/>
                </a:tc>
                <a:extLst>
                  <a:ext uri="{0D108BD9-81ED-4DB2-BD59-A6C34878D82A}">
                    <a16:rowId xmlns:a16="http://schemas.microsoft.com/office/drawing/2014/main" val="390786890"/>
                  </a:ext>
                </a:extLst>
              </a:tr>
            </a:tbl>
          </a:graphicData>
        </a:graphic>
      </p:graphicFrame>
    </p:spTree>
    <p:extLst>
      <p:ext uri="{BB962C8B-B14F-4D97-AF65-F5344CB8AC3E}">
        <p14:creationId xmlns:p14="http://schemas.microsoft.com/office/powerpoint/2010/main" val="5862644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0F883F57245246A7747A9329048B46" ma:contentTypeVersion="13" ma:contentTypeDescription="Create a new document." ma:contentTypeScope="" ma:versionID="405fbacda404f3661f41405c2d23432b">
  <xsd:schema xmlns:xsd="http://www.w3.org/2001/XMLSchema" xmlns:xs="http://www.w3.org/2001/XMLSchema" xmlns:p="http://schemas.microsoft.com/office/2006/metadata/properties" xmlns:ns2="b8820432-3450-4e09-b17f-565094e588be" xmlns:ns3="b7b956fb-0613-46b7-a92d-14c47de7bd00" targetNamespace="http://schemas.microsoft.com/office/2006/metadata/properties" ma:root="true" ma:fieldsID="6eb31255b3e73debb3c9a025dfec9584" ns2:_="" ns3:_="">
    <xsd:import namespace="b8820432-3450-4e09-b17f-565094e588be"/>
    <xsd:import namespace="b7b956fb-0613-46b7-a92d-14c47de7bd0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Com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820432-3450-4e09-b17f-565094e588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Comments" ma:index="18" nillable="true" ma:displayName="Comments" ma:internalName="Comment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b956fb-0613-46b7-a92d-14c47de7bd00" elementFormDefault="qualified">
    <xsd:import namespace="http://schemas.microsoft.com/office/2006/documentManagement/types"/>
    <xsd:import namespace="http://schemas.microsoft.com/office/infopath/2007/PartnerControls"/>
    <xsd:element name="SharedWithUsers" ma:index="14"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omments xmlns="b8820432-3450-4e09-b17f-565094e588b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25C325-6500-4084-917F-33C7F612C3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820432-3450-4e09-b17f-565094e588be"/>
    <ds:schemaRef ds:uri="b7b956fb-0613-46b7-a92d-14c47de7bd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73F9C2E-A8DE-4D79-8CF7-43F2381B038E}">
  <ds:schemaRefs>
    <ds:schemaRef ds:uri="http://schemas.microsoft.com/office/2006/metadata/properties"/>
    <ds:schemaRef ds:uri="http://schemas.microsoft.com/office/infopath/2007/PartnerControls"/>
    <ds:schemaRef ds:uri="b8820432-3450-4e09-b17f-565094e588be"/>
  </ds:schemaRefs>
</ds:datastoreItem>
</file>

<file path=customXml/itemProps3.xml><?xml version="1.0" encoding="utf-8"?>
<ds:datastoreItem xmlns:ds="http://schemas.openxmlformats.org/officeDocument/2006/customXml" ds:itemID="{62E3689F-96FA-4532-A7DB-ECD3C1BEB3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770</TotalTime>
  <Words>725</Words>
  <Application>Microsoft Macintosh PowerPoint</Application>
  <PresentationFormat>Widescreen</PresentationFormat>
  <Paragraphs>183</Paragraphs>
  <Slides>48</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Calibri Light</vt:lpstr>
      <vt:lpstr>Office Theme</vt:lpstr>
      <vt:lpstr>inStock </vt:lpstr>
      <vt:lpstr>CEIS150 Module 1</vt:lpstr>
      <vt:lpstr>Introduction</vt:lpstr>
      <vt:lpstr>Environment</vt:lpstr>
      <vt:lpstr>GitHub</vt:lpstr>
      <vt:lpstr>IDE &amp; Starter Files</vt:lpstr>
      <vt:lpstr>Program</vt:lpstr>
      <vt:lpstr>UML and Class Definition</vt:lpstr>
      <vt:lpstr>Rubric</vt:lpstr>
      <vt:lpstr>Class Diagram</vt:lpstr>
      <vt:lpstr>Class Code</vt:lpstr>
      <vt:lpstr>Unit Test</vt:lpstr>
      <vt:lpstr>Rubric</vt:lpstr>
      <vt:lpstr>Code</vt:lpstr>
      <vt:lpstr>Adding a Stock</vt:lpstr>
      <vt:lpstr>Listing 3 Stocks</vt:lpstr>
      <vt:lpstr>Daily Data</vt:lpstr>
      <vt:lpstr>CEIS150 Module 4</vt:lpstr>
      <vt:lpstr>CEIS150 Module 4</vt:lpstr>
      <vt:lpstr>Rubric</vt:lpstr>
      <vt:lpstr>Inherited classes</vt:lpstr>
      <vt:lpstr>Unit Tests</vt:lpstr>
      <vt:lpstr>Stock menu program</vt:lpstr>
      <vt:lpstr>Stock menu program</vt:lpstr>
      <vt:lpstr>Stock menu program</vt:lpstr>
      <vt:lpstr>Github Push</vt:lpstr>
      <vt:lpstr>CEIS150 Module 5</vt:lpstr>
      <vt:lpstr>Rubric</vt:lpstr>
      <vt:lpstr>Chart</vt:lpstr>
      <vt:lpstr>Code</vt:lpstr>
      <vt:lpstr>CEIS150 Module 6</vt:lpstr>
      <vt:lpstr>Rubric</vt:lpstr>
      <vt:lpstr>Code</vt:lpstr>
      <vt:lpstr>File</vt:lpstr>
      <vt:lpstr>File</vt:lpstr>
      <vt:lpstr>Importing data</vt:lpstr>
      <vt:lpstr>Importing data</vt:lpstr>
      <vt:lpstr>CEIS150 Module 7</vt:lpstr>
      <vt:lpstr>Rubric</vt:lpstr>
      <vt:lpstr>Code</vt:lpstr>
      <vt:lpstr>Stocks in GUI</vt:lpstr>
      <vt:lpstr>History Tab</vt:lpstr>
      <vt:lpstr>Report Complete</vt:lpstr>
      <vt:lpstr>CEIS150 Module 7</vt:lpstr>
      <vt:lpstr>Rubric</vt:lpstr>
      <vt:lpstr>History Tab</vt:lpstr>
      <vt:lpstr>Report Tab</vt:lpstr>
      <vt:lpstr>Import Complete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CEIS101 Module 1</dc:title>
  <dc:creator>William Sullivan</dc:creator>
  <cp:lastModifiedBy>miguel mastache</cp:lastModifiedBy>
  <cp:revision>26</cp:revision>
  <dcterms:created xsi:type="dcterms:W3CDTF">2018-12-20T22:43:36Z</dcterms:created>
  <dcterms:modified xsi:type="dcterms:W3CDTF">2022-12-13T02:21:32Z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0x0101006B0F883F57245246A7747A9329048B46</vt:lpwstr>
  </property>
</Properties>
</file>