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318" r:id="rId6"/>
    <p:sldId id="319" r:id="rId7"/>
    <p:sldId id="314" r:id="rId8"/>
    <p:sldId id="315" r:id="rId9"/>
    <p:sldId id="316" r:id="rId10"/>
    <p:sldId id="320" r:id="rId11"/>
    <p:sldId id="264" r:id="rId12"/>
    <p:sldId id="265" r:id="rId13"/>
    <p:sldId id="260" r:id="rId14"/>
    <p:sldId id="322" r:id="rId15"/>
    <p:sldId id="274" r:id="rId16"/>
    <p:sldId id="284" r:id="rId17"/>
    <p:sldId id="285" r:id="rId18"/>
    <p:sldId id="325" r:id="rId19"/>
    <p:sldId id="291" r:id="rId20"/>
    <p:sldId id="326" r:id="rId21"/>
    <p:sldId id="294" r:id="rId22"/>
    <p:sldId id="295" r:id="rId23"/>
    <p:sldId id="296" r:id="rId24"/>
    <p:sldId id="297" r:id="rId25"/>
    <p:sldId id="298" r:id="rId26"/>
    <p:sldId id="327" r:id="rId27"/>
    <p:sldId id="311" r:id="rId28"/>
    <p:sldId id="312" r:id="rId29"/>
    <p:sldId id="313" r:id="rId30"/>
    <p:sldId id="328" r:id="rId31"/>
    <p:sldId id="329" r:id="rId32"/>
    <p:sldId id="33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5" autoAdjust="0"/>
    <p:restoredTop sz="94660"/>
  </p:normalViewPr>
  <p:slideViewPr>
    <p:cSldViewPr snapToGrid="0">
      <p:cViewPr varScale="1">
        <p:scale>
          <a:sx n="100" d="100"/>
          <a:sy n="100" d="100"/>
        </p:scale>
        <p:origin x="184" y="7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DD6B-EC2F-4242-BB01-3ADB2EA056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06E81A-1139-4F60-ADAD-CDBFA2DA7B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1CA7DA-A3ED-424E-96DB-EAC43B3A9C8C}"/>
              </a:ext>
            </a:extLst>
          </p:cNvPr>
          <p:cNvSpPr>
            <a:spLocks noGrp="1"/>
          </p:cNvSpPr>
          <p:nvPr>
            <p:ph type="dt" sz="half" idx="10"/>
          </p:nvPr>
        </p:nvSpPr>
        <p:spPr/>
        <p:txBody>
          <a:bodyPr/>
          <a:lstStyle/>
          <a:p>
            <a:fld id="{E574BDDD-E77C-4F65-80AE-A2B49D0566BE}" type="datetimeFigureOut">
              <a:rPr lang="en-US" smtClean="0"/>
              <a:t>12/12/22</a:t>
            </a:fld>
            <a:endParaRPr lang="en-US"/>
          </a:p>
        </p:txBody>
      </p:sp>
      <p:sp>
        <p:nvSpPr>
          <p:cNvPr id="5" name="Footer Placeholder 4">
            <a:extLst>
              <a:ext uri="{FF2B5EF4-FFF2-40B4-BE49-F238E27FC236}">
                <a16:creationId xmlns:a16="http://schemas.microsoft.com/office/drawing/2014/main" id="{A5620E7B-DE6B-4599-AB9A-D6E6D1C52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98F17-D1A4-4B40-8467-04543C7AB05F}"/>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740511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54F3F-7F8C-4B62-83A5-552DFB1903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BB7699-2B3A-4817-9AC3-43FD9282F9F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3F1A9-6856-45E2-8C6C-5C78A873D91A}"/>
              </a:ext>
            </a:extLst>
          </p:cNvPr>
          <p:cNvSpPr>
            <a:spLocks noGrp="1"/>
          </p:cNvSpPr>
          <p:nvPr>
            <p:ph type="dt" sz="half" idx="10"/>
          </p:nvPr>
        </p:nvSpPr>
        <p:spPr/>
        <p:txBody>
          <a:bodyPr/>
          <a:lstStyle/>
          <a:p>
            <a:fld id="{E574BDDD-E77C-4F65-80AE-A2B49D0566BE}" type="datetimeFigureOut">
              <a:rPr lang="en-US" smtClean="0"/>
              <a:t>12/12/22</a:t>
            </a:fld>
            <a:endParaRPr lang="en-US"/>
          </a:p>
        </p:txBody>
      </p:sp>
      <p:sp>
        <p:nvSpPr>
          <p:cNvPr id="5" name="Footer Placeholder 4">
            <a:extLst>
              <a:ext uri="{FF2B5EF4-FFF2-40B4-BE49-F238E27FC236}">
                <a16:creationId xmlns:a16="http://schemas.microsoft.com/office/drawing/2014/main" id="{7E6807F9-D2C6-4EE6-AE90-327FC3253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B0549-8F58-4348-9920-652E9FEDC9A9}"/>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63774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41ECD2-AC72-4B39-B658-44039FF9BC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FCE250-D2E2-4148-B0C4-5EEC101D4BA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CE6582-DD76-46CC-A4B7-7889DF306095}"/>
              </a:ext>
            </a:extLst>
          </p:cNvPr>
          <p:cNvSpPr>
            <a:spLocks noGrp="1"/>
          </p:cNvSpPr>
          <p:nvPr>
            <p:ph type="dt" sz="half" idx="10"/>
          </p:nvPr>
        </p:nvSpPr>
        <p:spPr/>
        <p:txBody>
          <a:bodyPr/>
          <a:lstStyle/>
          <a:p>
            <a:fld id="{E574BDDD-E77C-4F65-80AE-A2B49D0566BE}" type="datetimeFigureOut">
              <a:rPr lang="en-US" smtClean="0"/>
              <a:t>12/12/22</a:t>
            </a:fld>
            <a:endParaRPr lang="en-US"/>
          </a:p>
        </p:txBody>
      </p:sp>
      <p:sp>
        <p:nvSpPr>
          <p:cNvPr id="5" name="Footer Placeholder 4">
            <a:extLst>
              <a:ext uri="{FF2B5EF4-FFF2-40B4-BE49-F238E27FC236}">
                <a16:creationId xmlns:a16="http://schemas.microsoft.com/office/drawing/2014/main" id="{E0469BB8-5380-45F6-85BD-37209F96D3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1002E-17D0-4016-AA60-4DBD5B8BF72F}"/>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822105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35B90-86EC-492C-8440-5BE029FCA3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E4B971-FFBC-444C-9574-9D3B54B7248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66CA0-A872-4564-80CA-5FEC4ECF6193}"/>
              </a:ext>
            </a:extLst>
          </p:cNvPr>
          <p:cNvSpPr>
            <a:spLocks noGrp="1"/>
          </p:cNvSpPr>
          <p:nvPr>
            <p:ph type="dt" sz="half" idx="10"/>
          </p:nvPr>
        </p:nvSpPr>
        <p:spPr/>
        <p:txBody>
          <a:bodyPr/>
          <a:lstStyle/>
          <a:p>
            <a:fld id="{E574BDDD-E77C-4F65-80AE-A2B49D0566BE}" type="datetimeFigureOut">
              <a:rPr lang="en-US" smtClean="0"/>
              <a:t>12/12/22</a:t>
            </a:fld>
            <a:endParaRPr lang="en-US"/>
          </a:p>
        </p:txBody>
      </p:sp>
      <p:sp>
        <p:nvSpPr>
          <p:cNvPr id="5" name="Footer Placeholder 4">
            <a:extLst>
              <a:ext uri="{FF2B5EF4-FFF2-40B4-BE49-F238E27FC236}">
                <a16:creationId xmlns:a16="http://schemas.microsoft.com/office/drawing/2014/main" id="{F64A1036-6CDC-445C-A420-C8F19AA31D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85A98F-1722-408F-9EAF-DD105A6786D4}"/>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39106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9E4D1-759E-4B80-9D6F-7700A8CDDC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BD5114-CD19-406E-8705-96803BC3003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5A8F7AF-E616-4F57-A855-C02E4119B051}"/>
              </a:ext>
            </a:extLst>
          </p:cNvPr>
          <p:cNvSpPr>
            <a:spLocks noGrp="1"/>
          </p:cNvSpPr>
          <p:nvPr>
            <p:ph type="dt" sz="half" idx="10"/>
          </p:nvPr>
        </p:nvSpPr>
        <p:spPr/>
        <p:txBody>
          <a:bodyPr/>
          <a:lstStyle/>
          <a:p>
            <a:fld id="{E574BDDD-E77C-4F65-80AE-A2B49D0566BE}" type="datetimeFigureOut">
              <a:rPr lang="en-US" smtClean="0"/>
              <a:t>12/12/22</a:t>
            </a:fld>
            <a:endParaRPr lang="en-US"/>
          </a:p>
        </p:txBody>
      </p:sp>
      <p:sp>
        <p:nvSpPr>
          <p:cNvPr id="5" name="Footer Placeholder 4">
            <a:extLst>
              <a:ext uri="{FF2B5EF4-FFF2-40B4-BE49-F238E27FC236}">
                <a16:creationId xmlns:a16="http://schemas.microsoft.com/office/drawing/2014/main" id="{687F85F8-5B2C-49AB-ACE3-206BEDDEC4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69AD0B-2401-4303-B6E3-E10A44089B1F}"/>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589387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44CDF-BB67-47FC-BF1B-DB02A6749C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9A57AE-432B-4C7F-AFD5-02DA1AB1AC2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859AFA-4DCC-4AAB-A636-A768FCC636C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72A2CC-F2EE-4979-8BBC-A34D0009144A}"/>
              </a:ext>
            </a:extLst>
          </p:cNvPr>
          <p:cNvSpPr>
            <a:spLocks noGrp="1"/>
          </p:cNvSpPr>
          <p:nvPr>
            <p:ph type="dt" sz="half" idx="10"/>
          </p:nvPr>
        </p:nvSpPr>
        <p:spPr/>
        <p:txBody>
          <a:bodyPr/>
          <a:lstStyle/>
          <a:p>
            <a:fld id="{E574BDDD-E77C-4F65-80AE-A2B49D0566BE}" type="datetimeFigureOut">
              <a:rPr lang="en-US" smtClean="0"/>
              <a:t>12/12/22</a:t>
            </a:fld>
            <a:endParaRPr lang="en-US"/>
          </a:p>
        </p:txBody>
      </p:sp>
      <p:sp>
        <p:nvSpPr>
          <p:cNvPr id="6" name="Footer Placeholder 5">
            <a:extLst>
              <a:ext uri="{FF2B5EF4-FFF2-40B4-BE49-F238E27FC236}">
                <a16:creationId xmlns:a16="http://schemas.microsoft.com/office/drawing/2014/main" id="{B714CF7A-3807-4981-82FE-9DFBEED4C1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3DDECA-5A1A-4973-9442-C48285448131}"/>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3618319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0A80D-F0D5-4D0E-A595-37B132CF96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C3DE0-C588-424F-99AD-81C63CBF6A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EA99559-C376-4106-B5B8-DE2548E8B7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EC5DA3-BFFC-4144-9DE2-F9BD5D5548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B6C142-9FBA-441E-A2EE-8A26CD28D1E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13BFF5-7AB9-4517-84AF-11B4195E5D87}"/>
              </a:ext>
            </a:extLst>
          </p:cNvPr>
          <p:cNvSpPr>
            <a:spLocks noGrp="1"/>
          </p:cNvSpPr>
          <p:nvPr>
            <p:ph type="dt" sz="half" idx="10"/>
          </p:nvPr>
        </p:nvSpPr>
        <p:spPr/>
        <p:txBody>
          <a:bodyPr/>
          <a:lstStyle/>
          <a:p>
            <a:fld id="{E574BDDD-E77C-4F65-80AE-A2B49D0566BE}" type="datetimeFigureOut">
              <a:rPr lang="en-US" smtClean="0"/>
              <a:t>12/12/22</a:t>
            </a:fld>
            <a:endParaRPr lang="en-US"/>
          </a:p>
        </p:txBody>
      </p:sp>
      <p:sp>
        <p:nvSpPr>
          <p:cNvPr id="8" name="Footer Placeholder 7">
            <a:extLst>
              <a:ext uri="{FF2B5EF4-FFF2-40B4-BE49-F238E27FC236}">
                <a16:creationId xmlns:a16="http://schemas.microsoft.com/office/drawing/2014/main" id="{64D63660-8C4C-44F0-BB2E-A2E06C0208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585D26-D27D-4780-B4D8-652336F541D3}"/>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657969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7FB5D-6D01-46C3-90E2-6EF7C7DD98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ABEC61-F94D-46EA-93C3-3D29473CCA2D}"/>
              </a:ext>
            </a:extLst>
          </p:cNvPr>
          <p:cNvSpPr>
            <a:spLocks noGrp="1"/>
          </p:cNvSpPr>
          <p:nvPr>
            <p:ph type="dt" sz="half" idx="10"/>
          </p:nvPr>
        </p:nvSpPr>
        <p:spPr/>
        <p:txBody>
          <a:bodyPr/>
          <a:lstStyle/>
          <a:p>
            <a:fld id="{E574BDDD-E77C-4F65-80AE-A2B49D0566BE}" type="datetimeFigureOut">
              <a:rPr lang="en-US" smtClean="0"/>
              <a:t>12/12/22</a:t>
            </a:fld>
            <a:endParaRPr lang="en-US"/>
          </a:p>
        </p:txBody>
      </p:sp>
      <p:sp>
        <p:nvSpPr>
          <p:cNvPr id="4" name="Footer Placeholder 3">
            <a:extLst>
              <a:ext uri="{FF2B5EF4-FFF2-40B4-BE49-F238E27FC236}">
                <a16:creationId xmlns:a16="http://schemas.microsoft.com/office/drawing/2014/main" id="{4538D31F-B3A3-44A7-BE2E-54CED00163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7FC639-D8CC-4126-AE01-D7ECE4FE3A56}"/>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2436103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D11337-DCED-48AE-9781-145604B22134}"/>
              </a:ext>
            </a:extLst>
          </p:cNvPr>
          <p:cNvSpPr>
            <a:spLocks noGrp="1"/>
          </p:cNvSpPr>
          <p:nvPr>
            <p:ph type="dt" sz="half" idx="10"/>
          </p:nvPr>
        </p:nvSpPr>
        <p:spPr/>
        <p:txBody>
          <a:bodyPr/>
          <a:lstStyle/>
          <a:p>
            <a:fld id="{E574BDDD-E77C-4F65-80AE-A2B49D0566BE}" type="datetimeFigureOut">
              <a:rPr lang="en-US" smtClean="0"/>
              <a:t>12/12/22</a:t>
            </a:fld>
            <a:endParaRPr lang="en-US"/>
          </a:p>
        </p:txBody>
      </p:sp>
      <p:sp>
        <p:nvSpPr>
          <p:cNvPr id="3" name="Footer Placeholder 2">
            <a:extLst>
              <a:ext uri="{FF2B5EF4-FFF2-40B4-BE49-F238E27FC236}">
                <a16:creationId xmlns:a16="http://schemas.microsoft.com/office/drawing/2014/main" id="{B890E84E-2E44-4497-B8AA-769AD7E936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A3588F-8746-4FE0-AB58-50B514C86D3E}"/>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4046530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7E9AD-7C5B-43BF-BC81-663C3B7F41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CB248D-04F1-4ACE-8F99-0844D0618C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034B85-1772-4F38-A7E7-EB8B511E60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4CC1-4267-4CC4-88D6-3A28AFF5E728}"/>
              </a:ext>
            </a:extLst>
          </p:cNvPr>
          <p:cNvSpPr>
            <a:spLocks noGrp="1"/>
          </p:cNvSpPr>
          <p:nvPr>
            <p:ph type="dt" sz="half" idx="10"/>
          </p:nvPr>
        </p:nvSpPr>
        <p:spPr/>
        <p:txBody>
          <a:bodyPr/>
          <a:lstStyle/>
          <a:p>
            <a:fld id="{E574BDDD-E77C-4F65-80AE-A2B49D0566BE}" type="datetimeFigureOut">
              <a:rPr lang="en-US" smtClean="0"/>
              <a:t>12/12/22</a:t>
            </a:fld>
            <a:endParaRPr lang="en-US"/>
          </a:p>
        </p:txBody>
      </p:sp>
      <p:sp>
        <p:nvSpPr>
          <p:cNvPr id="6" name="Footer Placeholder 5">
            <a:extLst>
              <a:ext uri="{FF2B5EF4-FFF2-40B4-BE49-F238E27FC236}">
                <a16:creationId xmlns:a16="http://schemas.microsoft.com/office/drawing/2014/main" id="{9E7253FA-41D5-46A5-8FA6-3BB510DA9C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45524AA-7B5D-4D45-A1D6-B2C17247F472}"/>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618697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1104-3193-4DE3-9579-D9AA8F0EF9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F3E60D-5591-47FB-8383-3CF2A6D2F8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693396-1B46-429A-A1C7-6319CC46E7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3BB73A-2A95-4544-9F11-6D8DF3A138CD}"/>
              </a:ext>
            </a:extLst>
          </p:cNvPr>
          <p:cNvSpPr>
            <a:spLocks noGrp="1"/>
          </p:cNvSpPr>
          <p:nvPr>
            <p:ph type="dt" sz="half" idx="10"/>
          </p:nvPr>
        </p:nvSpPr>
        <p:spPr/>
        <p:txBody>
          <a:bodyPr/>
          <a:lstStyle/>
          <a:p>
            <a:fld id="{E574BDDD-E77C-4F65-80AE-A2B49D0566BE}" type="datetimeFigureOut">
              <a:rPr lang="en-US" smtClean="0"/>
              <a:t>12/12/22</a:t>
            </a:fld>
            <a:endParaRPr lang="en-US"/>
          </a:p>
        </p:txBody>
      </p:sp>
      <p:sp>
        <p:nvSpPr>
          <p:cNvPr id="6" name="Footer Placeholder 5">
            <a:extLst>
              <a:ext uri="{FF2B5EF4-FFF2-40B4-BE49-F238E27FC236}">
                <a16:creationId xmlns:a16="http://schemas.microsoft.com/office/drawing/2014/main" id="{44582299-81B8-4894-B8B7-C1A0EF0D8F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50117A-21AA-4F59-A2B7-7BC19EB7D364}"/>
              </a:ext>
            </a:extLst>
          </p:cNvPr>
          <p:cNvSpPr>
            <a:spLocks noGrp="1"/>
          </p:cNvSpPr>
          <p:nvPr>
            <p:ph type="sldNum" sz="quarter" idx="12"/>
          </p:nvPr>
        </p:nvSpPr>
        <p:spPr/>
        <p:txBody>
          <a:bodyPr/>
          <a:lstStyle/>
          <a:p>
            <a:fld id="{6C689097-B4E2-4F9F-9CBE-5C04691F4EBF}" type="slidenum">
              <a:rPr lang="en-US" smtClean="0"/>
              <a:t>‹#›</a:t>
            </a:fld>
            <a:endParaRPr lang="en-US"/>
          </a:p>
        </p:txBody>
      </p:sp>
    </p:spTree>
    <p:extLst>
      <p:ext uri="{BB962C8B-B14F-4D97-AF65-F5344CB8AC3E}">
        <p14:creationId xmlns:p14="http://schemas.microsoft.com/office/powerpoint/2010/main" val="1826859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317E4F-9347-44CD-9477-1AF2334B84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BCF40D-687B-4129-846D-C33C3CF7D4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95B308-7023-40D0-A9D7-0A50FDE281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74BDDD-E77C-4F65-80AE-A2B49D0566BE}" type="datetimeFigureOut">
              <a:rPr lang="en-US" smtClean="0"/>
              <a:t>12/12/22</a:t>
            </a:fld>
            <a:endParaRPr lang="en-US"/>
          </a:p>
        </p:txBody>
      </p:sp>
      <p:sp>
        <p:nvSpPr>
          <p:cNvPr id="5" name="Footer Placeholder 4">
            <a:extLst>
              <a:ext uri="{FF2B5EF4-FFF2-40B4-BE49-F238E27FC236}">
                <a16:creationId xmlns:a16="http://schemas.microsoft.com/office/drawing/2014/main" id="{C5B94102-7A5A-4E11-ABC2-D0BBAAF8E0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130775C-EC89-455E-B408-FFCE8D86FA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89097-B4E2-4F9F-9CBE-5C04691F4EBF}" type="slidenum">
              <a:rPr lang="en-US" smtClean="0"/>
              <a:t>‹#›</a:t>
            </a:fld>
            <a:endParaRPr lang="en-US"/>
          </a:p>
        </p:txBody>
      </p:sp>
    </p:spTree>
    <p:extLst>
      <p:ext uri="{BB962C8B-B14F-4D97-AF65-F5344CB8AC3E}">
        <p14:creationId xmlns:p14="http://schemas.microsoft.com/office/powerpoint/2010/main" val="2593387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Video 5">
            <a:extLst>
              <a:ext uri="{FF2B5EF4-FFF2-40B4-BE49-F238E27FC236}">
                <a16:creationId xmlns:a16="http://schemas.microsoft.com/office/drawing/2014/main" id="{232F4ABD-2A23-E926-DD5D-B47730C8099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C8198B-61B4-490F-AA97-99CFA2CF3622}"/>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br>
              <a:rPr lang="en-US" sz="5200" dirty="0">
                <a:solidFill>
                  <a:srgbClr val="FFFFFF"/>
                </a:solidFill>
              </a:rPr>
            </a:br>
            <a:r>
              <a:rPr lang="en-US" sz="5200" dirty="0" err="1">
                <a:solidFill>
                  <a:srgbClr val="FFFFFF"/>
                </a:solidFill>
              </a:rPr>
              <a:t>inStock</a:t>
            </a:r>
            <a:br>
              <a:rPr lang="en-US" sz="5200" dirty="0">
                <a:solidFill>
                  <a:srgbClr val="FFFFFF"/>
                </a:solidFill>
              </a:rPr>
            </a:br>
            <a:r>
              <a:rPr lang="en-US" sz="5200" dirty="0">
                <a:solidFill>
                  <a:srgbClr val="FFFFFF"/>
                </a:solidFill>
              </a:rPr>
              <a:t>Advanced</a:t>
            </a:r>
          </a:p>
        </p:txBody>
      </p:sp>
      <p:sp>
        <p:nvSpPr>
          <p:cNvPr id="3" name="Subtitle 2">
            <a:extLst>
              <a:ext uri="{FF2B5EF4-FFF2-40B4-BE49-F238E27FC236}">
                <a16:creationId xmlns:a16="http://schemas.microsoft.com/office/drawing/2014/main" id="{96B87C98-6E1F-4B38-91BE-8941A7E9C93B}"/>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2200" dirty="0">
                <a:solidFill>
                  <a:srgbClr val="FFFFFF"/>
                </a:solidFill>
              </a:rPr>
              <a:t>Python Stock Tracking Project</a:t>
            </a:r>
          </a:p>
          <a:p>
            <a:r>
              <a:rPr lang="en-US" sz="2200" dirty="0">
                <a:solidFill>
                  <a:srgbClr val="FFFFFF"/>
                </a:solidFill>
              </a:rPr>
              <a:t>By Miguel Mastache</a:t>
            </a:r>
          </a:p>
          <a:p>
            <a:r>
              <a:rPr lang="en-US" sz="2200" dirty="0">
                <a:solidFill>
                  <a:srgbClr val="FFFFFF"/>
                </a:solidFill>
              </a:rPr>
              <a:t>10/28/22</a:t>
            </a:r>
          </a:p>
        </p:txBody>
      </p:sp>
      <p:sp>
        <p:nvSpPr>
          <p:cNvPr id="4" name="TextBox 3">
            <a:extLst>
              <a:ext uri="{FF2B5EF4-FFF2-40B4-BE49-F238E27FC236}">
                <a16:creationId xmlns:a16="http://schemas.microsoft.com/office/drawing/2014/main" id="{80C8CE66-574D-DC36-AEDF-5C8ABCC896EA}"/>
              </a:ext>
            </a:extLst>
          </p:cNvPr>
          <p:cNvSpPr txBox="1"/>
          <p:nvPr/>
        </p:nvSpPr>
        <p:spPr>
          <a:xfrm>
            <a:off x="8039100" y="384810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73752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7" name="Freeform: Shape 16">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Unit Test</a:t>
            </a:r>
          </a:p>
        </p:txBody>
      </p:sp>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Screen Shot of your successful unit test.</a:t>
            </a:r>
          </a:p>
          <a:p>
            <a:pPr indent="-228600">
              <a:buFont typeface="Arial" panose="020B0604020202020204" pitchFamily="34" charset="0"/>
              <a:buChar char="•"/>
            </a:pPr>
            <a:endParaRPr lang="en-US" sz="2000">
              <a:solidFill>
                <a:schemeClr val="bg1">
                  <a:alpha val="60000"/>
                </a:schemeClr>
              </a:solidFill>
            </a:endParaRPr>
          </a:p>
        </p:txBody>
      </p:sp>
      <p:pic>
        <p:nvPicPr>
          <p:cNvPr id="8" name="Picture 7" descr="A screenshot of a computer&#10;&#10;Description automatically generated with medium confidence">
            <a:extLst>
              <a:ext uri="{FF2B5EF4-FFF2-40B4-BE49-F238E27FC236}">
                <a16:creationId xmlns:a16="http://schemas.microsoft.com/office/drawing/2014/main" id="{4190F139-F5B7-CBB2-3C4C-B2D4D6984A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8271" y="643469"/>
            <a:ext cx="5879749" cy="5571062"/>
          </a:xfrm>
          <a:prstGeom prst="rect">
            <a:avLst/>
          </a:prstGeom>
        </p:spPr>
      </p:pic>
    </p:spTree>
    <p:extLst>
      <p:ext uri="{BB962C8B-B14F-4D97-AF65-F5344CB8AC3E}">
        <p14:creationId xmlns:p14="http://schemas.microsoft.com/office/powerpoint/2010/main" val="28118276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A308FFD3-40DE-306D-9DE3-AE17ADA894B4}"/>
              </a:ext>
            </a:extLst>
          </p:cNvPr>
          <p:cNvSpPr>
            <a:spLocks noGrp="1"/>
          </p:cNvSpPr>
          <p:nvPr>
            <p:ph type="title"/>
          </p:nvPr>
        </p:nvSpPr>
        <p:spPr>
          <a:xfrm>
            <a:off x="838200" y="669925"/>
            <a:ext cx="4508946" cy="1325563"/>
          </a:xfrm>
        </p:spPr>
        <p:txBody>
          <a:bodyPr anchor="b">
            <a:normAutofit/>
          </a:bodyPr>
          <a:lstStyle/>
          <a:p>
            <a:pPr algn="r"/>
            <a:r>
              <a:rPr lang="en-US">
                <a:solidFill>
                  <a:schemeClr val="bg1"/>
                </a:solidFill>
              </a:rPr>
              <a:t>Console Interface</a:t>
            </a:r>
          </a:p>
        </p:txBody>
      </p:sp>
      <p:cxnSp>
        <p:nvCxnSpPr>
          <p:cNvPr id="11" name="Straight Connector 1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804AB7A-CB61-9AE1-65BF-04B1891D4657}"/>
              </a:ext>
            </a:extLst>
          </p:cNvPr>
          <p:cNvSpPr>
            <a:spLocks noGrp="1"/>
          </p:cNvSpPr>
          <p:nvPr>
            <p:ph idx="1"/>
          </p:nvPr>
        </p:nvSpPr>
        <p:spPr>
          <a:xfrm>
            <a:off x="1392667" y="2398957"/>
            <a:ext cx="9406666" cy="3526144"/>
          </a:xfrm>
        </p:spPr>
        <p:txBody>
          <a:bodyPr>
            <a:normAutofit/>
          </a:bodyPr>
          <a:lstStyle/>
          <a:p>
            <a:pPr marL="0" indent="0">
              <a:buNone/>
            </a:pPr>
            <a:r>
              <a:rPr lang="en-US" sz="2000" b="0" i="0" u="none" strike="noStrike">
                <a:solidFill>
                  <a:schemeClr val="bg1"/>
                </a:solidFill>
                <a:effectLst/>
                <a:latin typeface="Arial" panose="020B0604020202020204" pitchFamily="34" charset="0"/>
              </a:rPr>
              <a:t>This section covers the creation of console-based interface for working with stocks and the stock price history.  It develops the code for adding stock, and its daily data.</a:t>
            </a:r>
            <a:endParaRPr lang="en-US" sz="2000">
              <a:solidFill>
                <a:schemeClr val="bg1"/>
              </a:solidFill>
            </a:endParaRPr>
          </a:p>
        </p:txBody>
      </p:sp>
      <p:sp>
        <p:nvSpPr>
          <p:cNvPr id="13" name="Rectangle 1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839A69E-648E-F823-4ADC-CBC29E079030}"/>
              </a:ext>
            </a:extLst>
          </p:cNvPr>
          <p:cNvSpPr txBox="1"/>
          <p:nvPr/>
        </p:nvSpPr>
        <p:spPr>
          <a:xfrm>
            <a:off x="-2773017" y="-74543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238125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Report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a screen shot of your working Stock Report.</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Text&#10;&#10;Description automatically generated">
            <a:extLst>
              <a:ext uri="{FF2B5EF4-FFF2-40B4-BE49-F238E27FC236}">
                <a16:creationId xmlns:a16="http://schemas.microsoft.com/office/drawing/2014/main" id="{A87F667C-0A2A-0A78-C210-BFFE8F8415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0058" y="643469"/>
            <a:ext cx="3816175" cy="5571062"/>
          </a:xfrm>
          <a:prstGeom prst="rect">
            <a:avLst/>
          </a:prstGeom>
        </p:spPr>
      </p:pic>
    </p:spTree>
    <p:extLst>
      <p:ext uri="{BB962C8B-B14F-4D97-AF65-F5344CB8AC3E}">
        <p14:creationId xmlns:p14="http://schemas.microsoft.com/office/powerpoint/2010/main" val="29125857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Load Database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a screen shot of your Data Loaded from Database message.</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A screenshot of a computer&#10;&#10;Description automatically generated with medium confidence">
            <a:extLst>
              <a:ext uri="{FF2B5EF4-FFF2-40B4-BE49-F238E27FC236}">
                <a16:creationId xmlns:a16="http://schemas.microsoft.com/office/drawing/2014/main" id="{10D809BD-B377-DF8D-8242-7C5957C96B5F}"/>
              </a:ext>
            </a:extLst>
          </p:cNvPr>
          <p:cNvPicPr>
            <a:picLocks noChangeAspect="1"/>
          </p:cNvPicPr>
          <p:nvPr/>
        </p:nvPicPr>
        <p:blipFill rotWithShape="1">
          <a:blip r:embed="rId2">
            <a:extLst>
              <a:ext uri="{28A0092B-C50C-407E-A947-70E740481C1C}">
                <a14:useLocalDpi xmlns:a14="http://schemas.microsoft.com/office/drawing/2010/main" val="0"/>
              </a:ext>
            </a:extLst>
          </a:blip>
          <a:srcRect t="1132" r="-1" b="8641"/>
          <a:stretch/>
        </p:blipFill>
        <p:spPr>
          <a:xfrm>
            <a:off x="5624160" y="643469"/>
            <a:ext cx="5587970" cy="5571062"/>
          </a:xfrm>
          <a:prstGeom prst="rect">
            <a:avLst/>
          </a:prstGeom>
        </p:spPr>
      </p:pic>
    </p:spTree>
    <p:extLst>
      <p:ext uri="{BB962C8B-B14F-4D97-AF65-F5344CB8AC3E}">
        <p14:creationId xmlns:p14="http://schemas.microsoft.com/office/powerpoint/2010/main" val="1236986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Report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a screen shot of your working Stock Report.</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A screenshot of a computer&#10;&#10;Description automatically generated with medium confidence">
            <a:extLst>
              <a:ext uri="{FF2B5EF4-FFF2-40B4-BE49-F238E27FC236}">
                <a16:creationId xmlns:a16="http://schemas.microsoft.com/office/drawing/2014/main" id="{3D65C2EB-ABB1-7AEC-BFAE-790463B0D5C9}"/>
              </a:ext>
            </a:extLst>
          </p:cNvPr>
          <p:cNvPicPr>
            <a:picLocks noChangeAspect="1"/>
          </p:cNvPicPr>
          <p:nvPr/>
        </p:nvPicPr>
        <p:blipFill rotWithShape="1">
          <a:blip r:embed="rId2">
            <a:extLst>
              <a:ext uri="{28A0092B-C50C-407E-A947-70E740481C1C}">
                <a14:useLocalDpi xmlns:a14="http://schemas.microsoft.com/office/drawing/2010/main" val="0"/>
              </a:ext>
            </a:extLst>
          </a:blip>
          <a:srcRect t="2679" r="-1" b="7094"/>
          <a:stretch/>
        </p:blipFill>
        <p:spPr>
          <a:xfrm>
            <a:off x="5624160" y="643469"/>
            <a:ext cx="5587970" cy="5571062"/>
          </a:xfrm>
          <a:prstGeom prst="rect">
            <a:avLst/>
          </a:prstGeom>
        </p:spPr>
      </p:pic>
    </p:spTree>
    <p:extLst>
      <p:ext uri="{BB962C8B-B14F-4D97-AF65-F5344CB8AC3E}">
        <p14:creationId xmlns:p14="http://schemas.microsoft.com/office/powerpoint/2010/main" val="1549518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7" name="Freeform: Shape 16">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308FFD3-40DE-306D-9DE3-AE17ADA894B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kern="1200">
                <a:solidFill>
                  <a:schemeClr val="bg1"/>
                </a:solidFill>
                <a:latin typeface="+mj-lt"/>
                <a:ea typeface="+mj-ea"/>
                <a:cs typeface="+mj-cs"/>
              </a:rPr>
              <a:t>Charts</a:t>
            </a:r>
          </a:p>
        </p:txBody>
      </p:sp>
      <p:sp>
        <p:nvSpPr>
          <p:cNvPr id="3" name="Content Placeholder 2">
            <a:extLst>
              <a:ext uri="{FF2B5EF4-FFF2-40B4-BE49-F238E27FC236}">
                <a16:creationId xmlns:a16="http://schemas.microsoft.com/office/drawing/2014/main" id="{5804AB7A-CB61-9AE1-65BF-04B1891D4657}"/>
              </a:ext>
            </a:extLst>
          </p:cNvPr>
          <p:cNvSpPr>
            <a:spLocks noGrp="1"/>
          </p:cNvSpPr>
          <p:nvPr>
            <p:ph idx="1"/>
          </p:nvPr>
        </p:nvSpPr>
        <p:spPr>
          <a:xfrm>
            <a:off x="765051" y="2286000"/>
            <a:ext cx="3384000" cy="3844800"/>
          </a:xfrm>
        </p:spPr>
        <p:txBody>
          <a:bodyPr vert="horz" lIns="91440" tIns="45720" rIns="91440" bIns="45720" rtlCol="0">
            <a:normAutofit/>
          </a:bodyPr>
          <a:lstStyle/>
          <a:p>
            <a:pPr marL="0" indent="0">
              <a:buNone/>
            </a:pPr>
            <a:r>
              <a:rPr lang="en-US" sz="2000" b="0" i="0" u="none" strike="noStrike" kern="1200">
                <a:solidFill>
                  <a:schemeClr val="bg1">
                    <a:alpha val="60000"/>
                  </a:schemeClr>
                </a:solidFill>
                <a:effectLst/>
                <a:latin typeface="+mn-lt"/>
                <a:ea typeface="+mn-ea"/>
                <a:cs typeface="+mn-cs"/>
              </a:rPr>
              <a:t>In this section, we use the matplotlib library to display charts for the stock data.</a:t>
            </a:r>
            <a:endParaRPr lang="en-US" sz="2000" kern="1200">
              <a:solidFill>
                <a:schemeClr val="bg1">
                  <a:alpha val="60000"/>
                </a:schemeClr>
              </a:solidFill>
              <a:latin typeface="+mn-lt"/>
              <a:ea typeface="+mn-ea"/>
              <a:cs typeface="+mn-cs"/>
            </a:endParaRPr>
          </a:p>
        </p:txBody>
      </p:sp>
      <p:pic>
        <p:nvPicPr>
          <p:cNvPr id="8" name="Graphic 7" descr="Chart">
            <a:extLst>
              <a:ext uri="{FF2B5EF4-FFF2-40B4-BE49-F238E27FC236}">
                <a16:creationId xmlns:a16="http://schemas.microsoft.com/office/drawing/2014/main" id="{3CBF6588-7A85-00B9-9DDA-0714CF8FA5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32614" y="643469"/>
            <a:ext cx="5571062" cy="5571062"/>
          </a:xfrm>
          <a:prstGeom prst="rect">
            <a:avLst/>
          </a:prstGeom>
        </p:spPr>
      </p:pic>
      <p:sp>
        <p:nvSpPr>
          <p:cNvPr id="4" name="TextBox 3">
            <a:extLst>
              <a:ext uri="{FF2B5EF4-FFF2-40B4-BE49-F238E27FC236}">
                <a16:creationId xmlns:a16="http://schemas.microsoft.com/office/drawing/2014/main" id="{E839A69E-648E-F823-4ADC-CBC29E079030}"/>
              </a:ext>
            </a:extLst>
          </p:cNvPr>
          <p:cNvSpPr txBox="1"/>
          <p:nvPr/>
        </p:nvSpPr>
        <p:spPr>
          <a:xfrm>
            <a:off x="-2773017" y="-74543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9768766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Optional Chart</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a screen shot of your stock chart.</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Chart, line chart&#10;&#10;Description automatically generated">
            <a:extLst>
              <a:ext uri="{FF2B5EF4-FFF2-40B4-BE49-F238E27FC236}">
                <a16:creationId xmlns:a16="http://schemas.microsoft.com/office/drawing/2014/main" id="{24AADBF4-7063-6FA7-B3A5-74B03F45B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53" y="827865"/>
            <a:ext cx="6014185" cy="5202269"/>
          </a:xfrm>
          <a:prstGeom prst="rect">
            <a:avLst/>
          </a:prstGeom>
        </p:spPr>
      </p:pic>
    </p:spTree>
    <p:extLst>
      <p:ext uri="{BB962C8B-B14F-4D97-AF65-F5344CB8AC3E}">
        <p14:creationId xmlns:p14="http://schemas.microsoft.com/office/powerpoint/2010/main" val="4091102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44" name="Freeform: Shape 43">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308FFD3-40DE-306D-9DE3-AE17ADA894B4}"/>
              </a:ext>
            </a:extLst>
          </p:cNvPr>
          <p:cNvSpPr>
            <a:spLocks noGrp="1"/>
          </p:cNvSpPr>
          <p:nvPr>
            <p:ph type="title"/>
          </p:nvPr>
        </p:nvSpPr>
        <p:spPr>
          <a:xfrm>
            <a:off x="765051" y="662400"/>
            <a:ext cx="3384000" cy="1492132"/>
          </a:xfrm>
        </p:spPr>
        <p:txBody>
          <a:bodyPr anchor="t">
            <a:normAutofit/>
          </a:bodyPr>
          <a:lstStyle/>
          <a:p>
            <a:r>
              <a:rPr lang="en-US">
                <a:solidFill>
                  <a:schemeClr val="bg1"/>
                </a:solidFill>
              </a:rPr>
              <a:t>File Processing</a:t>
            </a:r>
          </a:p>
        </p:txBody>
      </p:sp>
      <p:sp>
        <p:nvSpPr>
          <p:cNvPr id="3" name="Content Placeholder 2">
            <a:extLst>
              <a:ext uri="{FF2B5EF4-FFF2-40B4-BE49-F238E27FC236}">
                <a16:creationId xmlns:a16="http://schemas.microsoft.com/office/drawing/2014/main" id="{5804AB7A-CB61-9AE1-65BF-04B1891D4657}"/>
              </a:ext>
            </a:extLst>
          </p:cNvPr>
          <p:cNvSpPr>
            <a:spLocks noGrp="1"/>
          </p:cNvSpPr>
          <p:nvPr>
            <p:ph idx="1"/>
          </p:nvPr>
        </p:nvSpPr>
        <p:spPr>
          <a:xfrm>
            <a:off x="765051" y="2286000"/>
            <a:ext cx="3384000" cy="3844800"/>
          </a:xfrm>
        </p:spPr>
        <p:txBody>
          <a:bodyPr>
            <a:normAutofit/>
          </a:bodyPr>
          <a:lstStyle/>
          <a:p>
            <a:pPr marL="0" indent="0">
              <a:buNone/>
            </a:pPr>
            <a:r>
              <a:rPr lang="en-US" sz="2000" b="0" i="0" u="none" strike="noStrike">
                <a:solidFill>
                  <a:schemeClr val="bg1">
                    <a:alpha val="60000"/>
                  </a:schemeClr>
                </a:solidFill>
                <a:effectLst/>
                <a:latin typeface="Arial" panose="020B0604020202020204" pitchFamily="34" charset="0"/>
              </a:rPr>
              <a:t>This section covers file processing, by developing file saving code, and importing of saved data in csv format.</a:t>
            </a:r>
            <a:endParaRPr lang="en-US" sz="2000">
              <a:solidFill>
                <a:schemeClr val="bg1">
                  <a:alpha val="60000"/>
                </a:schemeClr>
              </a:solidFill>
            </a:endParaRPr>
          </a:p>
        </p:txBody>
      </p:sp>
      <p:pic>
        <p:nvPicPr>
          <p:cNvPr id="35" name="Picture 34" descr="Codes on papers">
            <a:extLst>
              <a:ext uri="{FF2B5EF4-FFF2-40B4-BE49-F238E27FC236}">
                <a16:creationId xmlns:a16="http://schemas.microsoft.com/office/drawing/2014/main" id="{4C678554-CADD-86A8-1A40-989A8D41A79D}"/>
              </a:ext>
            </a:extLst>
          </p:cNvPr>
          <p:cNvPicPr>
            <a:picLocks noChangeAspect="1"/>
          </p:cNvPicPr>
          <p:nvPr/>
        </p:nvPicPr>
        <p:blipFill rotWithShape="1">
          <a:blip r:embed="rId2"/>
          <a:srcRect l="29044" r="26550" b="-1"/>
          <a:stretch/>
        </p:blipFill>
        <p:spPr>
          <a:xfrm>
            <a:off x="6565066" y="643469"/>
            <a:ext cx="3706158" cy="5571062"/>
          </a:xfrm>
          <a:prstGeom prst="rect">
            <a:avLst/>
          </a:prstGeom>
        </p:spPr>
      </p:pic>
      <p:sp>
        <p:nvSpPr>
          <p:cNvPr id="4" name="TextBox 3">
            <a:extLst>
              <a:ext uri="{FF2B5EF4-FFF2-40B4-BE49-F238E27FC236}">
                <a16:creationId xmlns:a16="http://schemas.microsoft.com/office/drawing/2014/main" id="{E839A69E-648E-F823-4ADC-CBC29E079030}"/>
              </a:ext>
            </a:extLst>
          </p:cNvPr>
          <p:cNvSpPr txBox="1"/>
          <p:nvPr/>
        </p:nvSpPr>
        <p:spPr>
          <a:xfrm>
            <a:off x="-2773017" y="-74543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62907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Code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A screenshot of a computer&#10;&#10;Description automatically generated with medium confidence">
            <a:extLst>
              <a:ext uri="{FF2B5EF4-FFF2-40B4-BE49-F238E27FC236}">
                <a16:creationId xmlns:a16="http://schemas.microsoft.com/office/drawing/2014/main" id="{0721208B-E33C-0643-529C-12427DC01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7964" y="643469"/>
            <a:ext cx="5320363" cy="5571062"/>
          </a:xfrm>
          <a:prstGeom prst="rect">
            <a:avLst/>
          </a:prstGeom>
        </p:spPr>
      </p:pic>
    </p:spTree>
    <p:extLst>
      <p:ext uri="{BB962C8B-B14F-4D97-AF65-F5344CB8AC3E}">
        <p14:creationId xmlns:p14="http://schemas.microsoft.com/office/powerpoint/2010/main" val="783480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File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a screen shot of the file downloaded from Yahoo finance</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Graphical user interface, text&#10;&#10;Description automatically generated">
            <a:extLst>
              <a:ext uri="{FF2B5EF4-FFF2-40B4-BE49-F238E27FC236}">
                <a16:creationId xmlns:a16="http://schemas.microsoft.com/office/drawing/2014/main" id="{F14C847E-A830-F789-7079-3B43185417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53" y="918078"/>
            <a:ext cx="6014185" cy="5021843"/>
          </a:xfrm>
          <a:prstGeom prst="rect">
            <a:avLst/>
          </a:prstGeom>
        </p:spPr>
      </p:pic>
    </p:spTree>
    <p:extLst>
      <p:ext uri="{BB962C8B-B14F-4D97-AF65-F5344CB8AC3E}">
        <p14:creationId xmlns:p14="http://schemas.microsoft.com/office/powerpoint/2010/main" val="2583219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A308FFD3-40DE-306D-9DE3-AE17ADA894B4}"/>
              </a:ext>
            </a:extLst>
          </p:cNvPr>
          <p:cNvSpPr>
            <a:spLocks noGrp="1"/>
          </p:cNvSpPr>
          <p:nvPr>
            <p:ph type="title"/>
          </p:nvPr>
        </p:nvSpPr>
        <p:spPr>
          <a:xfrm>
            <a:off x="838200" y="669925"/>
            <a:ext cx="4508946" cy="1325563"/>
          </a:xfrm>
        </p:spPr>
        <p:txBody>
          <a:bodyPr anchor="b">
            <a:normAutofit/>
          </a:bodyPr>
          <a:lstStyle/>
          <a:p>
            <a:pPr algn="r"/>
            <a:r>
              <a:rPr lang="en-US">
                <a:solidFill>
                  <a:schemeClr val="bg1"/>
                </a:solidFill>
              </a:rPr>
              <a:t>Introduction</a:t>
            </a:r>
          </a:p>
        </p:txBody>
      </p:sp>
      <p:cxnSp>
        <p:nvCxnSpPr>
          <p:cNvPr id="25" name="Straight Connector 2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804AB7A-CB61-9AE1-65BF-04B1891D4657}"/>
              </a:ext>
            </a:extLst>
          </p:cNvPr>
          <p:cNvSpPr>
            <a:spLocks noGrp="1"/>
          </p:cNvSpPr>
          <p:nvPr>
            <p:ph idx="1"/>
          </p:nvPr>
        </p:nvSpPr>
        <p:spPr>
          <a:xfrm>
            <a:off x="1392667" y="2398957"/>
            <a:ext cx="9406666" cy="3526144"/>
          </a:xfrm>
        </p:spPr>
        <p:txBody>
          <a:bodyPr>
            <a:normAutofit/>
          </a:bodyPr>
          <a:lstStyle/>
          <a:p>
            <a:pPr marL="0" indent="0">
              <a:buNone/>
            </a:pPr>
            <a:r>
              <a:rPr lang="en-US" sz="2000">
                <a:solidFill>
                  <a:schemeClr val="bg1"/>
                </a:solidFill>
              </a:rPr>
              <a:t>inStock is a simple stock tracking application. It is capable of importing historical stock information, from either Yahoo! Finance, via CSV or web scraping.  This app is able to save your stock purchase history, and produce reports based on your purchase history.</a:t>
            </a:r>
          </a:p>
        </p:txBody>
      </p:sp>
      <p:sp>
        <p:nvSpPr>
          <p:cNvPr id="27" name="Rectangle 26">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4972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File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a screen shot of the file downloaded from Yahoo finance</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5" name="Picture 4" descr="Graphical user interface, text, application&#10;&#10;Description automatically generated">
            <a:extLst>
              <a:ext uri="{FF2B5EF4-FFF2-40B4-BE49-F238E27FC236}">
                <a16:creationId xmlns:a16="http://schemas.microsoft.com/office/drawing/2014/main" id="{A00DE9F8-9508-F044-4C27-22E99760EC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087" y="643469"/>
            <a:ext cx="5788116" cy="5571062"/>
          </a:xfrm>
          <a:prstGeom prst="rect">
            <a:avLst/>
          </a:prstGeom>
        </p:spPr>
      </p:pic>
    </p:spTree>
    <p:extLst>
      <p:ext uri="{BB962C8B-B14F-4D97-AF65-F5344CB8AC3E}">
        <p14:creationId xmlns:p14="http://schemas.microsoft.com/office/powerpoint/2010/main" val="18025981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Importing data</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Screenshot of the historical data import</a:t>
            </a: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Chart&#10;&#10;Description automatically generated">
            <a:extLst>
              <a:ext uri="{FF2B5EF4-FFF2-40B4-BE49-F238E27FC236}">
                <a16:creationId xmlns:a16="http://schemas.microsoft.com/office/drawing/2014/main" id="{96FE1B96-2DDC-D8AC-183B-F3207DF965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53" y="1173681"/>
            <a:ext cx="6014185" cy="4510638"/>
          </a:xfrm>
          <a:prstGeom prst="rect">
            <a:avLst/>
          </a:prstGeom>
        </p:spPr>
      </p:pic>
    </p:spTree>
    <p:extLst>
      <p:ext uri="{BB962C8B-B14F-4D97-AF65-F5344CB8AC3E}">
        <p14:creationId xmlns:p14="http://schemas.microsoft.com/office/powerpoint/2010/main" val="7693381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Importing data</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Screenshot of the historical data import</a:t>
            </a:r>
          </a:p>
          <a:p>
            <a:pPr indent="-228600">
              <a:buFont typeface="Arial" panose="020B0604020202020204" pitchFamily="34" charset="0"/>
              <a:buChar char="•"/>
            </a:pPr>
            <a:endParaRPr lang="en-US" sz="2000">
              <a:solidFill>
                <a:schemeClr val="bg1">
                  <a:alpha val="60000"/>
                </a:schemeClr>
              </a:solidFill>
            </a:endParaRPr>
          </a:p>
        </p:txBody>
      </p:sp>
      <p:pic>
        <p:nvPicPr>
          <p:cNvPr id="5" name="Picture 4">
            <a:extLst>
              <a:ext uri="{FF2B5EF4-FFF2-40B4-BE49-F238E27FC236}">
                <a16:creationId xmlns:a16="http://schemas.microsoft.com/office/drawing/2014/main" id="{259B2EAF-56C3-C759-8E96-3A2D221C5B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7964" y="643469"/>
            <a:ext cx="5320363" cy="5571062"/>
          </a:xfrm>
          <a:prstGeom prst="rect">
            <a:avLst/>
          </a:prstGeom>
        </p:spPr>
      </p:pic>
    </p:spTree>
    <p:extLst>
      <p:ext uri="{BB962C8B-B14F-4D97-AF65-F5344CB8AC3E}">
        <p14:creationId xmlns:p14="http://schemas.microsoft.com/office/powerpoint/2010/main" val="26482797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8FFD3-40DE-306D-9DE3-AE17ADA894B4}"/>
              </a:ext>
            </a:extLst>
          </p:cNvPr>
          <p:cNvSpPr>
            <a:spLocks noGrp="1"/>
          </p:cNvSpPr>
          <p:nvPr>
            <p:ph type="title"/>
          </p:nvPr>
        </p:nvSpPr>
        <p:spPr>
          <a:xfrm>
            <a:off x="5297762" y="329184"/>
            <a:ext cx="6251110" cy="1783080"/>
          </a:xfrm>
        </p:spPr>
        <p:txBody>
          <a:bodyPr anchor="b">
            <a:normAutofit/>
          </a:bodyPr>
          <a:lstStyle/>
          <a:p>
            <a:r>
              <a:rPr lang="en-US" sz="5400"/>
              <a:t>GUI</a:t>
            </a:r>
          </a:p>
        </p:txBody>
      </p:sp>
      <p:pic>
        <p:nvPicPr>
          <p:cNvPr id="54" name="Picture 53" descr="Financial graphs on a dark display">
            <a:extLst>
              <a:ext uri="{FF2B5EF4-FFF2-40B4-BE49-F238E27FC236}">
                <a16:creationId xmlns:a16="http://schemas.microsoft.com/office/drawing/2014/main" id="{5A7424F6-A94C-5525-E6D0-BF261940F12A}"/>
              </a:ext>
            </a:extLst>
          </p:cNvPr>
          <p:cNvPicPr>
            <a:picLocks noChangeAspect="1"/>
          </p:cNvPicPr>
          <p:nvPr/>
        </p:nvPicPr>
        <p:blipFill rotWithShape="1">
          <a:blip r:embed="rId2"/>
          <a:srcRect l="25874" r="3168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5804AB7A-CB61-9AE1-65BF-04B1891D4657}"/>
              </a:ext>
            </a:extLst>
          </p:cNvPr>
          <p:cNvSpPr>
            <a:spLocks noGrp="1"/>
          </p:cNvSpPr>
          <p:nvPr>
            <p:ph idx="1"/>
          </p:nvPr>
        </p:nvSpPr>
        <p:spPr>
          <a:xfrm>
            <a:off x="5297762" y="2706624"/>
            <a:ext cx="6251110" cy="3483864"/>
          </a:xfrm>
        </p:spPr>
        <p:txBody>
          <a:bodyPr>
            <a:normAutofit/>
          </a:bodyPr>
          <a:lstStyle/>
          <a:p>
            <a:pPr marL="0" indent="0">
              <a:buNone/>
            </a:pPr>
            <a:r>
              <a:rPr lang="en-US" sz="2200">
                <a:latin typeface="Arial" panose="020B0604020202020204" pitchFamily="34" charset="0"/>
              </a:rPr>
              <a:t>This section covers the development of the graphical user interface for the stock tracking application.</a:t>
            </a:r>
            <a:endParaRPr lang="en-US" sz="2200"/>
          </a:p>
        </p:txBody>
      </p:sp>
      <p:sp>
        <p:nvSpPr>
          <p:cNvPr id="4" name="TextBox 3">
            <a:extLst>
              <a:ext uri="{FF2B5EF4-FFF2-40B4-BE49-F238E27FC236}">
                <a16:creationId xmlns:a16="http://schemas.microsoft.com/office/drawing/2014/main" id="{E839A69E-648E-F823-4ADC-CBC29E079030}"/>
              </a:ext>
            </a:extLst>
          </p:cNvPr>
          <p:cNvSpPr txBox="1"/>
          <p:nvPr/>
        </p:nvSpPr>
        <p:spPr>
          <a:xfrm>
            <a:off x="-2773017" y="-74543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80205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History Tab</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a screen shot of your history tab.</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Graphical user interface&#10;&#10;Description automatically generated">
            <a:extLst>
              <a:ext uri="{FF2B5EF4-FFF2-40B4-BE49-F238E27FC236}">
                <a16:creationId xmlns:a16="http://schemas.microsoft.com/office/drawing/2014/main" id="{389834E1-0B3F-9341-C804-1948F8CB7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53" y="767723"/>
            <a:ext cx="6014185" cy="5322553"/>
          </a:xfrm>
          <a:prstGeom prst="rect">
            <a:avLst/>
          </a:prstGeom>
        </p:spPr>
      </p:pic>
    </p:spTree>
    <p:extLst>
      <p:ext uri="{BB962C8B-B14F-4D97-AF65-F5344CB8AC3E}">
        <p14:creationId xmlns:p14="http://schemas.microsoft.com/office/powerpoint/2010/main" val="641608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Report Tab</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a screen shot of your report tab.</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Graphical user interface&#10;&#10;Description automatically generated">
            <a:extLst>
              <a:ext uri="{FF2B5EF4-FFF2-40B4-BE49-F238E27FC236}">
                <a16:creationId xmlns:a16="http://schemas.microsoft.com/office/drawing/2014/main" id="{242ACA5D-F734-7C43-FA68-6AEB99475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53" y="767723"/>
            <a:ext cx="6014185" cy="5322553"/>
          </a:xfrm>
          <a:prstGeom prst="rect">
            <a:avLst/>
          </a:prstGeom>
        </p:spPr>
      </p:pic>
    </p:spTree>
    <p:extLst>
      <p:ext uri="{BB962C8B-B14F-4D97-AF65-F5344CB8AC3E}">
        <p14:creationId xmlns:p14="http://schemas.microsoft.com/office/powerpoint/2010/main" val="18093898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Import Complete</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a screen shot of your Import Complete confirmation message.</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Graphical user interface, text, application&#10;&#10;Description automatically generated">
            <a:extLst>
              <a:ext uri="{FF2B5EF4-FFF2-40B4-BE49-F238E27FC236}">
                <a16:creationId xmlns:a16="http://schemas.microsoft.com/office/drawing/2014/main" id="{6DD30A21-AB71-66C1-09DD-81F92B6AEA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53" y="850419"/>
            <a:ext cx="6014185" cy="5157162"/>
          </a:xfrm>
          <a:prstGeom prst="rect">
            <a:avLst/>
          </a:prstGeom>
        </p:spPr>
      </p:pic>
    </p:spTree>
    <p:extLst>
      <p:ext uri="{BB962C8B-B14F-4D97-AF65-F5344CB8AC3E}">
        <p14:creationId xmlns:p14="http://schemas.microsoft.com/office/powerpoint/2010/main" val="3664621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A308FFD3-40DE-306D-9DE3-AE17ADA894B4}"/>
              </a:ext>
            </a:extLst>
          </p:cNvPr>
          <p:cNvSpPr>
            <a:spLocks noGrp="1"/>
          </p:cNvSpPr>
          <p:nvPr>
            <p:ph type="title"/>
          </p:nvPr>
        </p:nvSpPr>
        <p:spPr>
          <a:xfrm>
            <a:off x="838200" y="669925"/>
            <a:ext cx="4508946" cy="1325563"/>
          </a:xfrm>
        </p:spPr>
        <p:txBody>
          <a:bodyPr anchor="b">
            <a:normAutofit/>
          </a:bodyPr>
          <a:lstStyle/>
          <a:p>
            <a:pPr algn="r"/>
            <a:r>
              <a:rPr lang="en-US">
                <a:solidFill>
                  <a:schemeClr val="bg1"/>
                </a:solidFill>
              </a:rPr>
              <a:t>Challenges</a:t>
            </a:r>
          </a:p>
        </p:txBody>
      </p:sp>
      <p:cxnSp>
        <p:nvCxnSpPr>
          <p:cNvPr id="11" name="Straight Connector 1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804AB7A-CB61-9AE1-65BF-04B1891D4657}"/>
              </a:ext>
            </a:extLst>
          </p:cNvPr>
          <p:cNvSpPr>
            <a:spLocks noGrp="1"/>
          </p:cNvSpPr>
          <p:nvPr>
            <p:ph idx="1"/>
          </p:nvPr>
        </p:nvSpPr>
        <p:spPr>
          <a:xfrm>
            <a:off x="1392667" y="2398957"/>
            <a:ext cx="9406666" cy="3526144"/>
          </a:xfrm>
        </p:spPr>
        <p:txBody>
          <a:bodyPr>
            <a:normAutofit/>
          </a:bodyPr>
          <a:lstStyle/>
          <a:p>
            <a:pPr marL="0" indent="0">
              <a:buNone/>
            </a:pPr>
            <a:r>
              <a:rPr lang="en-US" sz="2000">
                <a:solidFill>
                  <a:schemeClr val="bg1"/>
                </a:solidFill>
                <a:latin typeface="Arial" panose="020B0604020202020204" pitchFamily="34" charset="0"/>
              </a:rPr>
              <a:t>A few challenges were faced in the development of this project. First and foremost, I am not a fan of the limitations imposed by Anaconda. I prefer to use a clean version of python without the conda package. Therefore, I had to learn how to use Visual Studio Code,  venv, and pip.  Additionally, keeping track of all the installation packages proved to be challenging, but using virtual environments helped address this.</a:t>
            </a:r>
            <a:endParaRPr lang="en-US" sz="2000">
              <a:solidFill>
                <a:schemeClr val="bg1"/>
              </a:solidFill>
            </a:endParaRPr>
          </a:p>
        </p:txBody>
      </p:sp>
      <p:sp>
        <p:nvSpPr>
          <p:cNvPr id="13" name="Rectangle 1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839A69E-648E-F823-4ADC-CBC29E079030}"/>
              </a:ext>
            </a:extLst>
          </p:cNvPr>
          <p:cNvSpPr txBox="1"/>
          <p:nvPr/>
        </p:nvSpPr>
        <p:spPr>
          <a:xfrm>
            <a:off x="-2773017" y="-74543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819312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A308FFD3-40DE-306D-9DE3-AE17ADA894B4}"/>
              </a:ext>
            </a:extLst>
          </p:cNvPr>
          <p:cNvSpPr>
            <a:spLocks noGrp="1"/>
          </p:cNvSpPr>
          <p:nvPr>
            <p:ph type="title"/>
          </p:nvPr>
        </p:nvSpPr>
        <p:spPr>
          <a:xfrm>
            <a:off x="838200" y="669925"/>
            <a:ext cx="4508946" cy="1325563"/>
          </a:xfrm>
        </p:spPr>
        <p:txBody>
          <a:bodyPr anchor="b">
            <a:normAutofit/>
          </a:bodyPr>
          <a:lstStyle/>
          <a:p>
            <a:pPr algn="r"/>
            <a:r>
              <a:rPr lang="en-US">
                <a:solidFill>
                  <a:schemeClr val="bg1"/>
                </a:solidFill>
              </a:rPr>
              <a:t>Career skills developed</a:t>
            </a:r>
          </a:p>
        </p:txBody>
      </p:sp>
      <p:cxnSp>
        <p:nvCxnSpPr>
          <p:cNvPr id="11" name="Straight Connector 1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804AB7A-CB61-9AE1-65BF-04B1891D4657}"/>
              </a:ext>
            </a:extLst>
          </p:cNvPr>
          <p:cNvSpPr>
            <a:spLocks noGrp="1"/>
          </p:cNvSpPr>
          <p:nvPr>
            <p:ph idx="1"/>
          </p:nvPr>
        </p:nvSpPr>
        <p:spPr>
          <a:xfrm>
            <a:off x="1392667" y="2398957"/>
            <a:ext cx="9406666" cy="3526144"/>
          </a:xfrm>
        </p:spPr>
        <p:txBody>
          <a:bodyPr>
            <a:normAutofit/>
          </a:bodyPr>
          <a:lstStyle/>
          <a:p>
            <a:pPr marL="0" indent="0">
              <a:buNone/>
            </a:pPr>
            <a:r>
              <a:rPr lang="en-US" sz="2000">
                <a:solidFill>
                  <a:schemeClr val="bg1"/>
                </a:solidFill>
                <a:latin typeface="Arial" panose="020B0604020202020204" pitchFamily="34" charset="0"/>
              </a:rPr>
              <a:t>I became familiar with the use of pyenv on macOS.</a:t>
            </a:r>
          </a:p>
          <a:p>
            <a:pPr marL="0" indent="0">
              <a:buNone/>
            </a:pPr>
            <a:r>
              <a:rPr lang="en-US" sz="2000">
                <a:solidFill>
                  <a:schemeClr val="bg1"/>
                </a:solidFill>
                <a:latin typeface="Arial" panose="020B0604020202020204" pitchFamily="34" charset="0"/>
              </a:rPr>
              <a:t>Used virtual environments using venv.</a:t>
            </a:r>
          </a:p>
          <a:p>
            <a:pPr marL="0" indent="0">
              <a:buNone/>
            </a:pPr>
            <a:r>
              <a:rPr lang="en-US" sz="2000">
                <a:solidFill>
                  <a:schemeClr val="bg1"/>
                </a:solidFill>
                <a:latin typeface="Arial" panose="020B0604020202020204" pitchFamily="34" charset="0"/>
              </a:rPr>
              <a:t>Used pip to manage python packages.</a:t>
            </a:r>
          </a:p>
          <a:p>
            <a:pPr marL="0" indent="0">
              <a:buNone/>
            </a:pPr>
            <a:r>
              <a:rPr lang="en-US" sz="2000">
                <a:solidFill>
                  <a:schemeClr val="bg1"/>
                </a:solidFill>
                <a:latin typeface="Arial" panose="020B0604020202020204" pitchFamily="34" charset="0"/>
              </a:rPr>
              <a:t>Became familiar with Visual Studio Code.</a:t>
            </a:r>
          </a:p>
          <a:p>
            <a:pPr marL="0" indent="0">
              <a:buNone/>
            </a:pPr>
            <a:r>
              <a:rPr lang="en-US" sz="2000">
                <a:solidFill>
                  <a:schemeClr val="bg1"/>
                </a:solidFill>
                <a:latin typeface="Arial" panose="020B0604020202020204" pitchFamily="34" charset="0"/>
              </a:rPr>
              <a:t>Used object oriented programming.</a:t>
            </a:r>
          </a:p>
          <a:p>
            <a:pPr marL="0" indent="0">
              <a:buNone/>
            </a:pPr>
            <a:r>
              <a:rPr lang="en-US" sz="2000">
                <a:solidFill>
                  <a:schemeClr val="bg1"/>
                </a:solidFill>
                <a:latin typeface="Arial" panose="020B0604020202020204" pitchFamily="34" charset="0"/>
              </a:rPr>
              <a:t>Became familiar with gui development using tkinter.</a:t>
            </a:r>
          </a:p>
        </p:txBody>
      </p:sp>
      <p:sp>
        <p:nvSpPr>
          <p:cNvPr id="13" name="Rectangle 1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839A69E-648E-F823-4ADC-CBC29E079030}"/>
              </a:ext>
            </a:extLst>
          </p:cNvPr>
          <p:cNvSpPr txBox="1"/>
          <p:nvPr/>
        </p:nvSpPr>
        <p:spPr>
          <a:xfrm>
            <a:off x="-2773017" y="-74543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2524497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A308FFD3-40DE-306D-9DE3-AE17ADA894B4}"/>
              </a:ext>
            </a:extLst>
          </p:cNvPr>
          <p:cNvSpPr>
            <a:spLocks noGrp="1"/>
          </p:cNvSpPr>
          <p:nvPr>
            <p:ph type="title"/>
          </p:nvPr>
        </p:nvSpPr>
        <p:spPr>
          <a:xfrm>
            <a:off x="838200" y="669925"/>
            <a:ext cx="4508946" cy="1325563"/>
          </a:xfrm>
        </p:spPr>
        <p:txBody>
          <a:bodyPr anchor="b">
            <a:normAutofit/>
          </a:bodyPr>
          <a:lstStyle/>
          <a:p>
            <a:pPr algn="r"/>
            <a:r>
              <a:rPr lang="en-US">
                <a:solidFill>
                  <a:schemeClr val="bg1"/>
                </a:solidFill>
              </a:rPr>
              <a:t>Conclusion</a:t>
            </a:r>
          </a:p>
        </p:txBody>
      </p:sp>
      <p:cxnSp>
        <p:nvCxnSpPr>
          <p:cNvPr id="11" name="Straight Connector 1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804AB7A-CB61-9AE1-65BF-04B1891D4657}"/>
              </a:ext>
            </a:extLst>
          </p:cNvPr>
          <p:cNvSpPr>
            <a:spLocks noGrp="1"/>
          </p:cNvSpPr>
          <p:nvPr>
            <p:ph idx="1"/>
          </p:nvPr>
        </p:nvSpPr>
        <p:spPr>
          <a:xfrm>
            <a:off x="1392667" y="2398957"/>
            <a:ext cx="9406666" cy="3526144"/>
          </a:xfrm>
        </p:spPr>
        <p:txBody>
          <a:bodyPr>
            <a:normAutofit/>
          </a:bodyPr>
          <a:lstStyle/>
          <a:p>
            <a:pPr marL="0" indent="0">
              <a:buNone/>
            </a:pPr>
            <a:r>
              <a:rPr lang="en-US" sz="2000">
                <a:solidFill>
                  <a:schemeClr val="bg1"/>
                </a:solidFill>
                <a:latin typeface="Arial" panose="020B0604020202020204" pitchFamily="34" charset="0"/>
              </a:rPr>
              <a:t>Development of this app, allowed me to see how different pieces of software come together and work together to develop a modern gui based application. Additionally, introduced me to further areas of pursuit, in particular web scraping, database processing, and gui development.</a:t>
            </a:r>
          </a:p>
        </p:txBody>
      </p:sp>
      <p:sp>
        <p:nvSpPr>
          <p:cNvPr id="13" name="Rectangle 12">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839A69E-648E-F823-4ADC-CBC29E079030}"/>
              </a:ext>
            </a:extLst>
          </p:cNvPr>
          <p:cNvSpPr txBox="1"/>
          <p:nvPr/>
        </p:nvSpPr>
        <p:spPr>
          <a:xfrm>
            <a:off x="-2773017" y="-74543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17749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A308FFD3-40DE-306D-9DE3-AE17ADA894B4}"/>
              </a:ext>
            </a:extLst>
          </p:cNvPr>
          <p:cNvSpPr>
            <a:spLocks noGrp="1"/>
          </p:cNvSpPr>
          <p:nvPr>
            <p:ph type="title"/>
          </p:nvPr>
        </p:nvSpPr>
        <p:spPr>
          <a:xfrm>
            <a:off x="838200" y="669925"/>
            <a:ext cx="4508946" cy="1325563"/>
          </a:xfrm>
        </p:spPr>
        <p:txBody>
          <a:bodyPr anchor="b">
            <a:normAutofit/>
          </a:bodyPr>
          <a:lstStyle/>
          <a:p>
            <a:pPr algn="r"/>
            <a:r>
              <a:rPr lang="en-US">
                <a:solidFill>
                  <a:schemeClr val="bg1"/>
                </a:solidFill>
              </a:rPr>
              <a:t>Environment</a:t>
            </a:r>
          </a:p>
        </p:txBody>
      </p:sp>
      <p:cxnSp>
        <p:nvCxnSpPr>
          <p:cNvPr id="25" name="Straight Connector 24">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6210" y="2026340"/>
            <a:ext cx="522093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804AB7A-CB61-9AE1-65BF-04B1891D4657}"/>
              </a:ext>
            </a:extLst>
          </p:cNvPr>
          <p:cNvSpPr>
            <a:spLocks noGrp="1"/>
          </p:cNvSpPr>
          <p:nvPr>
            <p:ph idx="1"/>
          </p:nvPr>
        </p:nvSpPr>
        <p:spPr>
          <a:xfrm>
            <a:off x="1392667" y="2398957"/>
            <a:ext cx="9406666" cy="3526144"/>
          </a:xfrm>
        </p:spPr>
        <p:txBody>
          <a:bodyPr>
            <a:normAutofit/>
          </a:bodyPr>
          <a:lstStyle/>
          <a:p>
            <a:pPr marL="0" indent="0">
              <a:buNone/>
            </a:pPr>
            <a:r>
              <a:rPr lang="en-US" sz="2000" b="0" i="0" u="none" strike="noStrike">
                <a:solidFill>
                  <a:schemeClr val="bg1"/>
                </a:solidFill>
                <a:effectLst/>
                <a:latin typeface="Arial" panose="020B0604020202020204" pitchFamily="34" charset="0"/>
              </a:rPr>
              <a:t>This part of the project focus’ on setting up the environment used to develop the stock tracking application. </a:t>
            </a:r>
            <a:endParaRPr lang="en-US" sz="2000">
              <a:solidFill>
                <a:schemeClr val="bg1"/>
              </a:solidFill>
            </a:endParaRPr>
          </a:p>
        </p:txBody>
      </p:sp>
      <p:sp>
        <p:nvSpPr>
          <p:cNvPr id="27" name="Rectangle 26">
            <a:extLst>
              <a:ext uri="{FF2B5EF4-FFF2-40B4-BE49-F238E27FC236}">
                <a16:creationId xmlns:a16="http://schemas.microsoft.com/office/drawing/2014/main" id="{9DD005C1-8C51-42D6-9BEE-B9B838497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1395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GitHub</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367502" y="2154532"/>
            <a:ext cx="3781549" cy="3844800"/>
          </a:xfrm>
        </p:spPr>
        <p:txBody>
          <a:bodyPr vert="horz" lIns="91440" tIns="45720" rIns="91440" bIns="45720" rtlCol="0">
            <a:normAutofit/>
          </a:bodyPr>
          <a:lstStyle/>
          <a:p>
            <a:pPr indent="-228600">
              <a:buFont typeface="Arial" panose="020B0604020202020204" pitchFamily="34" charset="0"/>
              <a:buChar char="•"/>
            </a:pPr>
            <a:r>
              <a:rPr lang="en-US" sz="2000" dirty="0">
                <a:solidFill>
                  <a:schemeClr val="bg1">
                    <a:alpha val="60000"/>
                  </a:schemeClr>
                </a:solidFill>
              </a:rPr>
              <a:t>Screen shot of GitHub project repository.</a:t>
            </a:r>
          </a:p>
          <a:p>
            <a:pPr indent="-228600">
              <a:buFont typeface="Arial" panose="020B0604020202020204" pitchFamily="34" charset="0"/>
              <a:buChar char="•"/>
            </a:pPr>
            <a:endParaRPr lang="en-US" sz="2000" dirty="0">
              <a:solidFill>
                <a:schemeClr val="bg1">
                  <a:alpha val="60000"/>
                </a:schemeClr>
              </a:solidFill>
            </a:endParaRPr>
          </a:p>
          <a:p>
            <a:pPr indent="-228600">
              <a:buFont typeface="Arial" panose="020B0604020202020204" pitchFamily="34" charset="0"/>
              <a:buChar char="•"/>
            </a:pPr>
            <a:r>
              <a:rPr lang="en-US" sz="2000" dirty="0">
                <a:solidFill>
                  <a:schemeClr val="bg1">
                    <a:alpha val="60000"/>
                  </a:schemeClr>
                </a:solidFill>
              </a:rPr>
              <a:t>For this class, I setup a GitHub repository. It can be found at:</a:t>
            </a:r>
          </a:p>
          <a:p>
            <a:pPr indent="-228600">
              <a:buFont typeface="Arial" panose="020B0604020202020204" pitchFamily="34" charset="0"/>
              <a:buChar char="•"/>
            </a:pPr>
            <a:r>
              <a:rPr lang="en-US" sz="2000" dirty="0">
                <a:solidFill>
                  <a:schemeClr val="bg1">
                    <a:alpha val="60000"/>
                  </a:schemeClr>
                </a:solidFill>
              </a:rPr>
              <a:t>https://</a:t>
            </a:r>
            <a:r>
              <a:rPr lang="en-US" sz="2000" dirty="0" err="1">
                <a:solidFill>
                  <a:schemeClr val="bg1">
                    <a:alpha val="60000"/>
                  </a:schemeClr>
                </a:solidFill>
              </a:rPr>
              <a:t>github.com</a:t>
            </a:r>
            <a:r>
              <a:rPr lang="en-US" sz="2000" dirty="0">
                <a:solidFill>
                  <a:schemeClr val="bg1">
                    <a:alpha val="60000"/>
                  </a:schemeClr>
                </a:solidFill>
              </a:rPr>
              <a:t>/</a:t>
            </a:r>
            <a:r>
              <a:rPr lang="en-US" sz="2000" dirty="0" err="1">
                <a:solidFill>
                  <a:schemeClr val="bg1">
                    <a:alpha val="60000"/>
                  </a:schemeClr>
                </a:solidFill>
              </a:rPr>
              <a:t>denkigish</a:t>
            </a:r>
            <a:endParaRPr lang="en-US" sz="2000" dirty="0">
              <a:solidFill>
                <a:schemeClr val="bg1">
                  <a:alpha val="60000"/>
                </a:schemeClr>
              </a:solidFill>
            </a:endParaRPr>
          </a:p>
          <a:p>
            <a:pPr indent="-228600">
              <a:buFont typeface="Arial" panose="020B0604020202020204" pitchFamily="34" charset="0"/>
              <a:buChar char="•"/>
            </a:pPr>
            <a:endParaRPr lang="en-US" sz="2000" dirty="0">
              <a:solidFill>
                <a:schemeClr val="bg1">
                  <a:alpha val="60000"/>
                </a:schemeClr>
              </a:solidFill>
            </a:endParaRPr>
          </a:p>
        </p:txBody>
      </p:sp>
      <p:pic>
        <p:nvPicPr>
          <p:cNvPr id="4" name="Picture 3" descr="Graphical user interface, text, application&#10;&#10;Description automatically generated">
            <a:extLst>
              <a:ext uri="{FF2B5EF4-FFF2-40B4-BE49-F238E27FC236}">
                <a16:creationId xmlns:a16="http://schemas.microsoft.com/office/drawing/2014/main" id="{34B52E09-1768-7BD4-65AA-B365CE7F0C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7964" y="643469"/>
            <a:ext cx="5320363" cy="5571062"/>
          </a:xfrm>
          <a:prstGeom prst="rect">
            <a:avLst/>
          </a:prstGeom>
        </p:spPr>
      </p:pic>
    </p:spTree>
    <p:extLst>
      <p:ext uri="{BB962C8B-B14F-4D97-AF65-F5344CB8AC3E}">
        <p14:creationId xmlns:p14="http://schemas.microsoft.com/office/powerpoint/2010/main" val="694797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IDE &amp; Starter Files</a:t>
            </a:r>
          </a:p>
        </p:txBody>
      </p:sp>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Screen shot of your IDE (Spyder or VS Code) with the project Starter Files loaded.</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r>
              <a:rPr lang="en-US" sz="2000">
                <a:solidFill>
                  <a:schemeClr val="bg1">
                    <a:alpha val="60000"/>
                  </a:schemeClr>
                </a:solidFill>
              </a:rPr>
              <a:t>Also chose to use the VS Code IDE for development of the project. Shown is VS Code with the starter files loaded. </a:t>
            </a: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A screenshot of a computer&#10;&#10;Description automatically generated with medium confidence">
            <a:extLst>
              <a:ext uri="{FF2B5EF4-FFF2-40B4-BE49-F238E27FC236}">
                <a16:creationId xmlns:a16="http://schemas.microsoft.com/office/drawing/2014/main" id="{CAFA2685-65C8-F4D5-A5DC-103981FD3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1565" y="643469"/>
            <a:ext cx="5613160" cy="5571062"/>
          </a:xfrm>
          <a:prstGeom prst="rect">
            <a:avLst/>
          </a:prstGeom>
        </p:spPr>
      </p:pic>
    </p:spTree>
    <p:extLst>
      <p:ext uri="{BB962C8B-B14F-4D97-AF65-F5344CB8AC3E}">
        <p14:creationId xmlns:p14="http://schemas.microsoft.com/office/powerpoint/2010/main" val="5600908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Program</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Screen shot of Python program running successfully. </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r>
              <a:rPr lang="en-US" sz="2000">
                <a:solidFill>
                  <a:schemeClr val="bg1">
                    <a:alpha val="60000"/>
                  </a:schemeClr>
                </a:solidFill>
              </a:rPr>
              <a:t>prices.py  working with price list, summing, and counting stocks above minimum price.</a:t>
            </a:r>
          </a:p>
          <a:p>
            <a:pPr indent="-228600">
              <a:buFont typeface="Arial" panose="020B0604020202020204" pitchFamily="34" charset="0"/>
              <a:buChar char="•"/>
            </a:pPr>
            <a:endParaRPr lang="en-US" sz="2000">
              <a:solidFill>
                <a:schemeClr val="bg1">
                  <a:alpha val="60000"/>
                </a:schemeClr>
              </a:solidFill>
            </a:endParaRPr>
          </a:p>
        </p:txBody>
      </p:sp>
      <p:pic>
        <p:nvPicPr>
          <p:cNvPr id="5" name="Picture 4" descr="Graphical user interface, text, application&#10;&#10;Description automatically generated">
            <a:extLst>
              <a:ext uri="{FF2B5EF4-FFF2-40B4-BE49-F238E27FC236}">
                <a16:creationId xmlns:a16="http://schemas.microsoft.com/office/drawing/2014/main" id="{CDB772FE-B343-4F00-D653-668B8A5A37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53" y="827865"/>
            <a:ext cx="6014185" cy="5202269"/>
          </a:xfrm>
          <a:prstGeom prst="rect">
            <a:avLst/>
          </a:prstGeom>
        </p:spPr>
      </p:pic>
    </p:spTree>
    <p:extLst>
      <p:ext uri="{BB962C8B-B14F-4D97-AF65-F5344CB8AC3E}">
        <p14:creationId xmlns:p14="http://schemas.microsoft.com/office/powerpoint/2010/main" val="989445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5" name="Freeform: Shape 14">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A308FFD3-40DE-306D-9DE3-AE17ADA894B4}"/>
              </a:ext>
            </a:extLst>
          </p:cNvPr>
          <p:cNvSpPr>
            <a:spLocks noGrp="1"/>
          </p:cNvSpPr>
          <p:nvPr>
            <p:ph type="title"/>
          </p:nvPr>
        </p:nvSpPr>
        <p:spPr>
          <a:xfrm>
            <a:off x="765051" y="662400"/>
            <a:ext cx="3384000" cy="1492132"/>
          </a:xfrm>
        </p:spPr>
        <p:txBody>
          <a:bodyPr anchor="t">
            <a:normAutofit/>
          </a:bodyPr>
          <a:lstStyle/>
          <a:p>
            <a:r>
              <a:rPr lang="en-US" sz="4100">
                <a:solidFill>
                  <a:schemeClr val="bg1"/>
                </a:solidFill>
              </a:rPr>
              <a:t>UML and Class Definition</a:t>
            </a:r>
          </a:p>
        </p:txBody>
      </p:sp>
      <p:sp>
        <p:nvSpPr>
          <p:cNvPr id="3" name="Content Placeholder 2">
            <a:extLst>
              <a:ext uri="{FF2B5EF4-FFF2-40B4-BE49-F238E27FC236}">
                <a16:creationId xmlns:a16="http://schemas.microsoft.com/office/drawing/2014/main" id="{5804AB7A-CB61-9AE1-65BF-04B1891D4657}"/>
              </a:ext>
            </a:extLst>
          </p:cNvPr>
          <p:cNvSpPr>
            <a:spLocks noGrp="1"/>
          </p:cNvSpPr>
          <p:nvPr>
            <p:ph idx="1"/>
          </p:nvPr>
        </p:nvSpPr>
        <p:spPr>
          <a:xfrm>
            <a:off x="765051" y="2286000"/>
            <a:ext cx="3384000" cy="3844800"/>
          </a:xfrm>
        </p:spPr>
        <p:txBody>
          <a:bodyPr>
            <a:normAutofit/>
          </a:bodyPr>
          <a:lstStyle/>
          <a:p>
            <a:pPr marL="0" indent="0">
              <a:buNone/>
            </a:pPr>
            <a:r>
              <a:rPr lang="en-US" sz="2000" b="0" i="0" u="none" strike="noStrike">
                <a:solidFill>
                  <a:schemeClr val="bg1">
                    <a:alpha val="60000"/>
                  </a:schemeClr>
                </a:solidFill>
                <a:effectLst/>
                <a:latin typeface="Arial" panose="020B0604020202020204" pitchFamily="34" charset="0"/>
              </a:rPr>
              <a:t>This section </a:t>
            </a:r>
            <a:r>
              <a:rPr lang="en-US" sz="2000">
                <a:solidFill>
                  <a:schemeClr val="bg1">
                    <a:alpha val="60000"/>
                  </a:schemeClr>
                </a:solidFill>
                <a:latin typeface="Arial" panose="020B0604020202020204" pitchFamily="34" charset="0"/>
              </a:rPr>
              <a:t>covers the development of </a:t>
            </a:r>
            <a:r>
              <a:rPr lang="en-US" sz="2000" b="0" i="0" u="none" strike="noStrike">
                <a:solidFill>
                  <a:schemeClr val="bg1">
                    <a:alpha val="60000"/>
                  </a:schemeClr>
                </a:solidFill>
                <a:effectLst/>
                <a:latin typeface="Arial" panose="020B0604020202020204" pitchFamily="34" charset="0"/>
              </a:rPr>
              <a:t> the classes needed to work with our stock and history data. These classes are the foundation of my program.</a:t>
            </a:r>
            <a:endParaRPr lang="en-US" sz="2000">
              <a:solidFill>
                <a:schemeClr val="bg1">
                  <a:alpha val="60000"/>
                </a:schemeClr>
              </a:solidFill>
            </a:endParaRPr>
          </a:p>
        </p:txBody>
      </p:sp>
      <p:pic>
        <p:nvPicPr>
          <p:cNvPr id="8" name="Graphic 7" descr="Programmer">
            <a:extLst>
              <a:ext uri="{FF2B5EF4-FFF2-40B4-BE49-F238E27FC236}">
                <a16:creationId xmlns:a16="http://schemas.microsoft.com/office/drawing/2014/main" id="{46FF0E38-BB72-C369-CE4D-C2D7B790F8D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32614" y="643469"/>
            <a:ext cx="5571062" cy="5571062"/>
          </a:xfrm>
          <a:prstGeom prst="rect">
            <a:avLst/>
          </a:prstGeom>
        </p:spPr>
      </p:pic>
      <p:sp>
        <p:nvSpPr>
          <p:cNvPr id="4" name="TextBox 3">
            <a:extLst>
              <a:ext uri="{FF2B5EF4-FFF2-40B4-BE49-F238E27FC236}">
                <a16:creationId xmlns:a16="http://schemas.microsoft.com/office/drawing/2014/main" id="{E839A69E-648E-F823-4ADC-CBC29E079030}"/>
              </a:ext>
            </a:extLst>
          </p:cNvPr>
          <p:cNvSpPr txBox="1"/>
          <p:nvPr/>
        </p:nvSpPr>
        <p:spPr>
          <a:xfrm>
            <a:off x="-2773017" y="-745435"/>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094221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12570DED-E942-4274-A5C5-61D0403EDC64}"/>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dirty="0">
                <a:solidFill>
                  <a:schemeClr val="bg1"/>
                </a:solidFill>
                <a:latin typeface="+mj-lt"/>
                <a:ea typeface="+mj-ea"/>
                <a:cs typeface="+mj-cs"/>
              </a:rPr>
              <a:t>Class Diagram</a:t>
            </a:r>
          </a:p>
        </p:txBody>
      </p:sp>
      <p:sp>
        <p:nvSpPr>
          <p:cNvPr id="7" name="Text Placeholder 6">
            <a:extLst>
              <a:ext uri="{FF2B5EF4-FFF2-40B4-BE49-F238E27FC236}">
                <a16:creationId xmlns:a16="http://schemas.microsoft.com/office/drawing/2014/main" id="{FADDAB32-E602-42AB-85E5-81A683738955}"/>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Paste your Visio Class Diagram</a:t>
            </a:r>
          </a:p>
          <a:p>
            <a:pPr indent="-228600">
              <a:buFont typeface="Arial" panose="020B0604020202020204" pitchFamily="34" charset="0"/>
              <a:buChar char="•"/>
            </a:pPr>
            <a:endParaRPr lang="en-US" sz="2000">
              <a:solidFill>
                <a:schemeClr val="bg1">
                  <a:alpha val="60000"/>
                </a:schemeClr>
              </a:solidFill>
            </a:endParaRP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A picture containing timeline&#10;&#10;Description automatically generated">
            <a:extLst>
              <a:ext uri="{FF2B5EF4-FFF2-40B4-BE49-F238E27FC236}">
                <a16:creationId xmlns:a16="http://schemas.microsoft.com/office/drawing/2014/main" id="{1F827D3E-A307-215A-B074-071DFA7E0E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1053" y="2075808"/>
            <a:ext cx="6014185" cy="2706383"/>
          </a:xfrm>
          <a:prstGeom prst="rect">
            <a:avLst/>
          </a:prstGeom>
        </p:spPr>
      </p:pic>
    </p:spTree>
    <p:extLst>
      <p:ext uri="{BB962C8B-B14F-4D97-AF65-F5344CB8AC3E}">
        <p14:creationId xmlns:p14="http://schemas.microsoft.com/office/powerpoint/2010/main" val="1078443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4693698"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dirty="0"/>
          </a:p>
        </p:txBody>
      </p:sp>
      <p:sp>
        <p:nvSpPr>
          <p:cNvPr id="16" name="Freeform: Shape 15">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838076"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5FCF965-A9E4-4FB1-BE6E-F3F2689FD91F}"/>
              </a:ext>
            </a:extLst>
          </p:cNvPr>
          <p:cNvSpPr>
            <a:spLocks noGrp="1"/>
          </p:cNvSpPr>
          <p:nvPr>
            <p:ph type="title"/>
          </p:nvPr>
        </p:nvSpPr>
        <p:spPr>
          <a:xfrm>
            <a:off x="765051" y="662400"/>
            <a:ext cx="3384000" cy="1492132"/>
          </a:xfrm>
        </p:spPr>
        <p:txBody>
          <a:bodyPr vert="horz" lIns="91440" tIns="45720" rIns="91440" bIns="45720" rtlCol="0" anchor="t">
            <a:normAutofit/>
          </a:bodyPr>
          <a:lstStyle/>
          <a:p>
            <a:r>
              <a:rPr lang="en-US" sz="4400" kern="1200">
                <a:solidFill>
                  <a:schemeClr val="bg1"/>
                </a:solidFill>
                <a:latin typeface="+mj-lt"/>
                <a:ea typeface="+mj-ea"/>
                <a:cs typeface="+mj-cs"/>
              </a:rPr>
              <a:t>Class Code</a:t>
            </a:r>
          </a:p>
        </p:txBody>
      </p:sp>
      <p:sp>
        <p:nvSpPr>
          <p:cNvPr id="7" name="Text Placeholder 6">
            <a:extLst>
              <a:ext uri="{FF2B5EF4-FFF2-40B4-BE49-F238E27FC236}">
                <a16:creationId xmlns:a16="http://schemas.microsoft.com/office/drawing/2014/main" id="{93A4691B-2D9F-4647-9D3E-42EE87623D59}"/>
              </a:ext>
            </a:extLst>
          </p:cNvPr>
          <p:cNvSpPr>
            <a:spLocks noGrp="1"/>
          </p:cNvSpPr>
          <p:nvPr>
            <p:ph type="body" sz="half" idx="2"/>
          </p:nvPr>
        </p:nvSpPr>
        <p:spPr>
          <a:xfrm>
            <a:off x="765051" y="2286000"/>
            <a:ext cx="3384000" cy="3844800"/>
          </a:xfrm>
        </p:spPr>
        <p:txBody>
          <a:bodyPr vert="horz" lIns="91440" tIns="45720" rIns="91440" bIns="45720" rtlCol="0">
            <a:normAutofit/>
          </a:bodyPr>
          <a:lstStyle/>
          <a:p>
            <a:pPr indent="-228600">
              <a:buFont typeface="Arial" panose="020B0604020202020204" pitchFamily="34" charset="0"/>
              <a:buChar char="•"/>
            </a:pPr>
            <a:r>
              <a:rPr lang="en-US" sz="2000">
                <a:solidFill>
                  <a:schemeClr val="bg1">
                    <a:alpha val="60000"/>
                  </a:schemeClr>
                </a:solidFill>
              </a:rPr>
              <a:t>Screen Shot of your stock_class.py file.</a:t>
            </a:r>
          </a:p>
          <a:p>
            <a:pPr indent="-228600">
              <a:buFont typeface="Arial" panose="020B0604020202020204" pitchFamily="34" charset="0"/>
              <a:buChar char="•"/>
            </a:pPr>
            <a:endParaRPr lang="en-US" sz="2000">
              <a:solidFill>
                <a:schemeClr val="bg1">
                  <a:alpha val="60000"/>
                </a:schemeClr>
              </a:solidFill>
            </a:endParaRPr>
          </a:p>
        </p:txBody>
      </p:sp>
      <p:pic>
        <p:nvPicPr>
          <p:cNvPr id="4" name="Picture 3" descr="A screenshot of a computer&#10;&#10;Description automatically generated with medium confidence">
            <a:extLst>
              <a:ext uri="{FF2B5EF4-FFF2-40B4-BE49-F238E27FC236}">
                <a16:creationId xmlns:a16="http://schemas.microsoft.com/office/drawing/2014/main" id="{3B6D4BC3-B13F-6F4C-3D4C-18A748E225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78271" y="643469"/>
            <a:ext cx="5879749" cy="5571062"/>
          </a:xfrm>
          <a:prstGeom prst="rect">
            <a:avLst/>
          </a:prstGeom>
        </p:spPr>
      </p:pic>
    </p:spTree>
    <p:extLst>
      <p:ext uri="{BB962C8B-B14F-4D97-AF65-F5344CB8AC3E}">
        <p14:creationId xmlns:p14="http://schemas.microsoft.com/office/powerpoint/2010/main" val="37162776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B0F883F57245246A7747A9329048B46" ma:contentTypeVersion="13" ma:contentTypeDescription="Create a new document." ma:contentTypeScope="" ma:versionID="405fbacda404f3661f41405c2d23432b">
  <xsd:schema xmlns:xsd="http://www.w3.org/2001/XMLSchema" xmlns:xs="http://www.w3.org/2001/XMLSchema" xmlns:p="http://schemas.microsoft.com/office/2006/metadata/properties" xmlns:ns2="b8820432-3450-4e09-b17f-565094e588be" xmlns:ns3="b7b956fb-0613-46b7-a92d-14c47de7bd00" targetNamespace="http://schemas.microsoft.com/office/2006/metadata/properties" ma:root="true" ma:fieldsID="6eb31255b3e73debb3c9a025dfec9584" ns2:_="" ns3:_="">
    <xsd:import namespace="b8820432-3450-4e09-b17f-565094e588be"/>
    <xsd:import namespace="b7b956fb-0613-46b7-a92d-14c47de7bd0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Com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820432-3450-4e09-b17f-565094e588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Comments" ma:index="18" nillable="true" ma:displayName="Comments" ma:internalName="Comment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7b956fb-0613-46b7-a92d-14c47de7bd00" elementFormDefault="qualified">
    <xsd:import namespace="http://schemas.microsoft.com/office/2006/documentManagement/types"/>
    <xsd:import namespace="http://schemas.microsoft.com/office/infopath/2007/PartnerControls"/>
    <xsd:element name="SharedWithUsers" ma:index="14"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omments xmlns="b8820432-3450-4e09-b17f-565094e588be" xsi:nil="true"/>
  </documentManagement>
</p:properties>
</file>

<file path=customXml/itemProps1.xml><?xml version="1.0" encoding="utf-8"?>
<ds:datastoreItem xmlns:ds="http://schemas.openxmlformats.org/officeDocument/2006/customXml" ds:itemID="{62E3689F-96FA-4532-A7DB-ECD3C1BEB3B3}">
  <ds:schemaRefs>
    <ds:schemaRef ds:uri="http://schemas.microsoft.com/sharepoint/v3/contenttype/forms"/>
  </ds:schemaRefs>
</ds:datastoreItem>
</file>

<file path=customXml/itemProps2.xml><?xml version="1.0" encoding="utf-8"?>
<ds:datastoreItem xmlns:ds="http://schemas.openxmlformats.org/officeDocument/2006/customXml" ds:itemID="{2425C325-6500-4084-917F-33C7F612C3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820432-3450-4e09-b17f-565094e588be"/>
    <ds:schemaRef ds:uri="b7b956fb-0613-46b7-a92d-14c47de7bd0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3F9C2E-A8DE-4D79-8CF7-43F2381B038E}">
  <ds:schemaRefs>
    <ds:schemaRef ds:uri="http://schemas.microsoft.com/office/2006/metadata/properties"/>
    <ds:schemaRef ds:uri="http://schemas.microsoft.com/office/infopath/2007/PartnerControls"/>
    <ds:schemaRef ds:uri="b8820432-3450-4e09-b17f-565094e588be"/>
  </ds:schemaRefs>
</ds:datastoreItem>
</file>

<file path=docProps/app.xml><?xml version="1.0" encoding="utf-8"?>
<Properties xmlns="http://schemas.openxmlformats.org/officeDocument/2006/extended-properties" xmlns:vt="http://schemas.openxmlformats.org/officeDocument/2006/docPropsVTypes">
  <TotalTime>755</TotalTime>
  <Words>641</Words>
  <Application>Microsoft Macintosh PowerPoint</Application>
  <PresentationFormat>Widescreen</PresentationFormat>
  <Paragraphs>71</Paragraphs>
  <Slides>29</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 inStock Advanced</vt:lpstr>
      <vt:lpstr>Introduction</vt:lpstr>
      <vt:lpstr>Environment</vt:lpstr>
      <vt:lpstr>GitHub</vt:lpstr>
      <vt:lpstr>IDE &amp; Starter Files</vt:lpstr>
      <vt:lpstr>Program</vt:lpstr>
      <vt:lpstr>UML and Class Definition</vt:lpstr>
      <vt:lpstr>Class Diagram</vt:lpstr>
      <vt:lpstr>Class Code</vt:lpstr>
      <vt:lpstr>Unit Test</vt:lpstr>
      <vt:lpstr>Console Interface</vt:lpstr>
      <vt:lpstr>Report</vt:lpstr>
      <vt:lpstr>Load Database</vt:lpstr>
      <vt:lpstr>Report</vt:lpstr>
      <vt:lpstr>Charts</vt:lpstr>
      <vt:lpstr>Optional Chart</vt:lpstr>
      <vt:lpstr>File Processing</vt:lpstr>
      <vt:lpstr>Code</vt:lpstr>
      <vt:lpstr>File</vt:lpstr>
      <vt:lpstr>File</vt:lpstr>
      <vt:lpstr>Importing data</vt:lpstr>
      <vt:lpstr>Importing data</vt:lpstr>
      <vt:lpstr>GUI</vt:lpstr>
      <vt:lpstr>History Tab</vt:lpstr>
      <vt:lpstr>Report Tab</vt:lpstr>
      <vt:lpstr>Import Complete</vt:lpstr>
      <vt:lpstr>Challenges</vt:lpstr>
      <vt:lpstr>Career skills developed</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CEIS101 Module 1</dc:title>
  <dc:creator>William Sullivan</dc:creator>
  <cp:lastModifiedBy>miguel mastache</cp:lastModifiedBy>
  <cp:revision>27</cp:revision>
  <dcterms:created xsi:type="dcterms:W3CDTF">2018-12-20T22:43:36Z</dcterms:created>
  <dcterms:modified xsi:type="dcterms:W3CDTF">2022-12-13T03:09:05Z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0x0101006B0F883F57245246A7747A9329048B46</vt:lpwstr>
  </property>
</Properties>
</file>