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6" r:id="rId1"/>
    <p:sldMasterId id="2147483706" r:id="rId2"/>
    <p:sldMasterId id="2147483712" r:id="rId3"/>
    <p:sldMasterId id="2147483724" r:id="rId4"/>
    <p:sldMasterId id="2147483885" r:id="rId5"/>
    <p:sldMasterId id="2147483924" r:id="rId6"/>
    <p:sldMasterId id="2147483943" r:id="rId7"/>
  </p:sldMasterIdLst>
  <p:notesMasterIdLst>
    <p:notesMasterId r:id="rId36"/>
  </p:notesMasterIdLst>
  <p:handoutMasterIdLst>
    <p:handoutMasterId r:id="rId37"/>
  </p:handoutMasterIdLst>
  <p:sldIdLst>
    <p:sldId id="446" r:id="rId8"/>
    <p:sldId id="453" r:id="rId9"/>
    <p:sldId id="433" r:id="rId10"/>
    <p:sldId id="260" r:id="rId11"/>
    <p:sldId id="257" r:id="rId12"/>
    <p:sldId id="262" r:id="rId13"/>
    <p:sldId id="263" r:id="rId14"/>
    <p:sldId id="457" r:id="rId15"/>
    <p:sldId id="454" r:id="rId16"/>
    <p:sldId id="261" r:id="rId17"/>
    <p:sldId id="455" r:id="rId18"/>
    <p:sldId id="456" r:id="rId19"/>
    <p:sldId id="462" r:id="rId20"/>
    <p:sldId id="458" r:id="rId21"/>
    <p:sldId id="459" r:id="rId22"/>
    <p:sldId id="460" r:id="rId23"/>
    <p:sldId id="461" r:id="rId24"/>
    <p:sldId id="466" r:id="rId25"/>
    <p:sldId id="463" r:id="rId26"/>
    <p:sldId id="464" r:id="rId27"/>
    <p:sldId id="465" r:id="rId28"/>
    <p:sldId id="473" r:id="rId29"/>
    <p:sldId id="470" r:id="rId30"/>
    <p:sldId id="471" r:id="rId31"/>
    <p:sldId id="472" r:id="rId32"/>
    <p:sldId id="467" r:id="rId33"/>
    <p:sldId id="468" r:id="rId34"/>
    <p:sldId id="46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72" userDrawn="1">
          <p15:clr>
            <a:srgbClr val="A4A3A4"/>
          </p15:clr>
        </p15:guide>
        <p15:guide id="2" pos="288" userDrawn="1">
          <p15:clr>
            <a:srgbClr val="F26B43"/>
          </p15:clr>
        </p15:guide>
        <p15:guide id="3" orient="horz" pos="4056" userDrawn="1">
          <p15:clr>
            <a:srgbClr val="F26B43"/>
          </p15:clr>
        </p15:guide>
        <p15:guide id="4" orient="horz" pos="1488" userDrawn="1">
          <p15:clr>
            <a:srgbClr val="A4A3A4"/>
          </p15:clr>
        </p15:guide>
        <p15:guide id="5" pos="3816" userDrawn="1">
          <p15:clr>
            <a:srgbClr val="A4A3A4"/>
          </p15:clr>
        </p15:guide>
        <p15:guide id="6" pos="7416" userDrawn="1">
          <p15:clr>
            <a:srgbClr val="F26B43"/>
          </p15:clr>
        </p15:guide>
        <p15:guide id="7" orient="horz" pos="312" userDrawn="1">
          <p15:clr>
            <a:srgbClr val="F26B43"/>
          </p15:clr>
        </p15:guide>
        <p15:guide id="8" orient="horz" pos="2160" userDrawn="1">
          <p15:clr>
            <a:srgbClr val="A4A3A4"/>
          </p15:clr>
        </p15:guide>
        <p15:guide id="9" orient="horz" pos="23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5896"/>
    <a:srgbClr val="7C6560"/>
    <a:srgbClr val="29282D"/>
    <a:srgbClr val="E288B6"/>
    <a:srgbClr val="D75078"/>
    <a:srgbClr val="B38F6A"/>
    <a:srgbClr val="6667AB"/>
    <a:srgbClr val="BBBBBB"/>
    <a:srgbClr val="B9B9B9"/>
    <a:srgbClr val="85A0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58"/>
    <p:restoredTop sz="94626"/>
  </p:normalViewPr>
  <p:slideViewPr>
    <p:cSldViewPr snapToGrid="0">
      <p:cViewPr varScale="1">
        <p:scale>
          <a:sx n="104" d="100"/>
          <a:sy n="104" d="100"/>
        </p:scale>
        <p:origin x="232" y="560"/>
      </p:cViewPr>
      <p:guideLst>
        <p:guide orient="horz" pos="3672"/>
        <p:guide pos="288"/>
        <p:guide orient="horz" pos="4056"/>
        <p:guide orient="horz" pos="1488"/>
        <p:guide pos="3816"/>
        <p:guide pos="7416"/>
        <p:guide orient="horz" pos="312"/>
        <p:guide orient="horz" pos="2160"/>
        <p:guide orient="horz" pos="230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2640"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8/10/relationships/authors" Targe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3440B4-626E-4F3C-BAEA-93BE989AF4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53A5570-8E4E-4AA9-B246-5A27A383B9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4A69E4-EFBB-4687-8058-A94EE1B5781B}" type="datetimeFigureOut">
              <a:rPr lang="en-US" smtClean="0"/>
              <a:t>8/18/22</a:t>
            </a:fld>
            <a:endParaRPr lang="en-US" dirty="0"/>
          </a:p>
        </p:txBody>
      </p:sp>
      <p:sp>
        <p:nvSpPr>
          <p:cNvPr id="4" name="Footer Placeholder 3">
            <a:extLst>
              <a:ext uri="{FF2B5EF4-FFF2-40B4-BE49-F238E27FC236}">
                <a16:creationId xmlns:a16="http://schemas.microsoft.com/office/drawing/2014/main" id="{D50D364A-9468-466A-ACCD-ABB3762BE8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9EF394-4AD6-48D1-9C4C-1B3D44BBF5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004FE7-BA7C-4FF4-9756-C6A1F2BCA37F}" type="slidenum">
              <a:rPr lang="en-US" smtClean="0"/>
              <a:t>‹#›</a:t>
            </a:fld>
            <a:endParaRPr lang="en-US" dirty="0"/>
          </a:p>
        </p:txBody>
      </p:sp>
    </p:spTree>
    <p:extLst>
      <p:ext uri="{BB962C8B-B14F-4D97-AF65-F5344CB8AC3E}">
        <p14:creationId xmlns:p14="http://schemas.microsoft.com/office/powerpoint/2010/main" val="2097717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546B2-EB9C-4E9C-8793-C25F32D58B9A}" type="datetimeFigureOut">
              <a:rPr lang="en-US" smtClean="0"/>
              <a:t>8/18/22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3F1C3-4FA3-4491-97F4-43CA9C8BDFDF}" type="slidenum">
              <a:rPr lang="en-US" smtClean="0"/>
              <a:t>‹#›</a:t>
            </a:fld>
            <a:endParaRPr lang="en-US" dirty="0"/>
          </a:p>
        </p:txBody>
      </p:sp>
    </p:spTree>
    <p:extLst>
      <p:ext uri="{BB962C8B-B14F-4D97-AF65-F5344CB8AC3E}">
        <p14:creationId xmlns:p14="http://schemas.microsoft.com/office/powerpoint/2010/main" val="3796346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1</a:t>
            </a:fld>
            <a:endParaRPr lang="en-US" dirty="0"/>
          </a:p>
        </p:txBody>
      </p:sp>
    </p:spTree>
    <p:extLst>
      <p:ext uri="{BB962C8B-B14F-4D97-AF65-F5344CB8AC3E}">
        <p14:creationId xmlns:p14="http://schemas.microsoft.com/office/powerpoint/2010/main" val="363195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3</a:t>
            </a:fld>
            <a:endParaRPr lang="en-US" dirty="0"/>
          </a:p>
        </p:txBody>
      </p:sp>
    </p:spTree>
    <p:extLst>
      <p:ext uri="{BB962C8B-B14F-4D97-AF65-F5344CB8AC3E}">
        <p14:creationId xmlns:p14="http://schemas.microsoft.com/office/powerpoint/2010/main" val="4004600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83F1C3-4FA3-4491-97F4-43CA9C8BDFDF}" type="slidenum">
              <a:rPr lang="en-US" smtClean="0"/>
              <a:t>11</a:t>
            </a:fld>
            <a:endParaRPr lang="en-US" dirty="0"/>
          </a:p>
        </p:txBody>
      </p:sp>
    </p:spTree>
    <p:extLst>
      <p:ext uri="{BB962C8B-B14F-4D97-AF65-F5344CB8AC3E}">
        <p14:creationId xmlns:p14="http://schemas.microsoft.com/office/powerpoint/2010/main" val="1705955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27</a:t>
            </a:fld>
            <a:endParaRPr lang="en-US" dirty="0"/>
          </a:p>
        </p:txBody>
      </p:sp>
    </p:spTree>
    <p:extLst>
      <p:ext uri="{BB962C8B-B14F-4D97-AF65-F5344CB8AC3E}">
        <p14:creationId xmlns:p14="http://schemas.microsoft.com/office/powerpoint/2010/main" val="3189843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28</a:t>
            </a:fld>
            <a:endParaRPr lang="en-US" dirty="0"/>
          </a:p>
        </p:txBody>
      </p:sp>
    </p:spTree>
    <p:extLst>
      <p:ext uri="{BB962C8B-B14F-4D97-AF65-F5344CB8AC3E}">
        <p14:creationId xmlns:p14="http://schemas.microsoft.com/office/powerpoint/2010/main" val="1999566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a:normAutofit/>
          </a:bodyPr>
          <a:lstStyle>
            <a:lvl1pPr>
              <a:lnSpc>
                <a:spcPts val="4600"/>
              </a:lnSpc>
              <a:defRPr sz="3600"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50242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1104-3193-4DE3-9579-D9AA8F0EF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F3E60D-5591-47FB-8383-3CF2A6D2F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93396-1B46-429A-A1C7-6319CC46E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3BB73A-2A95-4544-9F11-6D8DF3A138CD}"/>
              </a:ext>
            </a:extLst>
          </p:cNvPr>
          <p:cNvSpPr>
            <a:spLocks noGrp="1"/>
          </p:cNvSpPr>
          <p:nvPr>
            <p:ph type="dt" sz="half" idx="10"/>
          </p:nvPr>
        </p:nvSpPr>
        <p:spPr/>
        <p:txBody>
          <a:bodyPr/>
          <a:lstStyle/>
          <a:p>
            <a:fld id="{E574BDDD-E77C-4F65-80AE-A2B49D0566BE}" type="datetimeFigureOut">
              <a:rPr lang="en-US" smtClean="0"/>
              <a:t>8/18/22</a:t>
            </a:fld>
            <a:endParaRPr lang="en-US"/>
          </a:p>
        </p:txBody>
      </p:sp>
      <p:sp>
        <p:nvSpPr>
          <p:cNvPr id="6" name="Footer Placeholder 5">
            <a:extLst>
              <a:ext uri="{FF2B5EF4-FFF2-40B4-BE49-F238E27FC236}">
                <a16:creationId xmlns:a16="http://schemas.microsoft.com/office/drawing/2014/main" id="{44582299-81B8-4894-B8B7-C1A0EF0D8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0117A-21AA-4F59-A2B7-7BC19EB7D36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232323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lette Amusements">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42889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mersive palette Amusements">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A3BC27-A809-4F76-931E-2DE01059A5AB}"/>
              </a:ext>
            </a:extLst>
          </p:cNvPr>
          <p:cNvSpPr/>
          <p:nvPr userDrawn="1"/>
        </p:nvSpPr>
        <p:spPr>
          <a:xfrm>
            <a:off x="6712974" y="1651000"/>
            <a:ext cx="460459" cy="520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96A5108-5EBA-43CE-BA4A-DA9EEF5D808A}"/>
              </a:ext>
            </a:extLst>
          </p:cNvPr>
          <p:cNvSpPr/>
          <p:nvPr userDrawn="1"/>
        </p:nvSpPr>
        <p:spPr>
          <a:xfrm>
            <a:off x="9271000" y="0"/>
            <a:ext cx="2921000" cy="5397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712910-50D0-4906-AB08-F37D02F96D4A}"/>
              </a:ext>
            </a:extLst>
          </p:cNvPr>
          <p:cNvSpPr/>
          <p:nvPr userDrawn="1"/>
        </p:nvSpPr>
        <p:spPr>
          <a:xfrm>
            <a:off x="0" y="2387600"/>
            <a:ext cx="5461000" cy="21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AC760C-BE23-4DA2-A294-3B5668F8AECA}"/>
              </a:ext>
            </a:extLst>
          </p:cNvPr>
          <p:cNvSpPr/>
          <p:nvPr userDrawn="1"/>
        </p:nvSpPr>
        <p:spPr>
          <a:xfrm>
            <a:off x="228600" y="241300"/>
            <a:ext cx="11772900" cy="6400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05272" cy="1572126"/>
          </a:xfrm>
        </p:spPr>
        <p:txBody>
          <a:bodyPr anchor="ctr" anchorCtr="0"/>
          <a:lstStyle>
            <a:lvl1pPr>
              <a:defRPr>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3072384"/>
            <a:ext cx="4946904" cy="2871216"/>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7178040" y="457200"/>
            <a:ext cx="4562856" cy="6400800"/>
          </a:xfrm>
          <a:prstGeom prst="rect">
            <a:avLst/>
          </a:prstGeom>
          <a:solidFill>
            <a:schemeClr val="accent5">
              <a:lumMod val="20000"/>
              <a:lumOff val="80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403717604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3529367979"/>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3042066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436373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310904-DE8F-4B8E-99C6-5AFA03672FFA}" type="datetimeFigureOut">
              <a:rPr lang="en-US" smtClean="0"/>
              <a:t>8/18/22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722457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310904-DE8F-4B8E-99C6-5AFA03672FFA}" type="datetimeFigureOut">
              <a:rPr lang="en-US" smtClean="0"/>
              <a:t>8/18/22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589544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310904-DE8F-4B8E-99C6-5AFA03672FFA}" type="datetimeFigureOut">
              <a:rPr lang="en-US" smtClean="0"/>
              <a:t>8/18/22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478958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8F310904-DE8F-4B8E-99C6-5AFA03672FFA}" type="datetimeFigureOut">
              <a:rPr lang="en-US" smtClean="0"/>
              <a:t>8/18/22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217594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1980593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310904-DE8F-4B8E-99C6-5AFA03672FFA}" type="datetimeFigureOut">
              <a:rPr lang="en-US" smtClean="0"/>
              <a:t>8/18/22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543080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8/18/22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61898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310904-DE8F-4B8E-99C6-5AFA03672FFA}" type="datetimeFigureOut">
              <a:rPr lang="en-US" smtClean="0"/>
              <a:t>8/18/22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715502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775667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437590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260141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4210040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965181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850376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448375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lette Balance ac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cap="all" baseline="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2901903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a:normAutofit/>
          </a:bodyPr>
          <a:lstStyle>
            <a:lvl1pPr>
              <a:lnSpc>
                <a:spcPts val="4600"/>
              </a:lnSpc>
              <a:defRPr sz="3600"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600920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2496685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Immersive palette Star of the sh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62B86F-90E5-425E-9F83-8477D8111E1D}"/>
              </a:ext>
            </a:extLst>
          </p:cNvPr>
          <p:cNvSpPr/>
          <p:nvPr userDrawn="1"/>
        </p:nvSpPr>
        <p:spPr>
          <a:xfrm>
            <a:off x="0" y="495300"/>
            <a:ext cx="6057900" cy="133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5269853-3C2C-4F9C-B1BB-E00F7A1DB9E1}"/>
              </a:ext>
            </a:extLst>
          </p:cNvPr>
          <p:cNvSpPr/>
          <p:nvPr userDrawn="1"/>
        </p:nvSpPr>
        <p:spPr>
          <a:xfrm>
            <a:off x="6530703" y="495300"/>
            <a:ext cx="2931587" cy="262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759D58-52AF-4785-8A33-F528F46D88A3}"/>
              </a:ext>
            </a:extLst>
          </p:cNvPr>
          <p:cNvSpPr/>
          <p:nvPr userDrawn="1"/>
        </p:nvSpPr>
        <p:spPr>
          <a:xfrm>
            <a:off x="8852618" y="3863713"/>
            <a:ext cx="2921000" cy="259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AD3E0F4-EC0D-43C2-AC84-A53134C8566E}"/>
              </a:ext>
            </a:extLst>
          </p:cNvPr>
          <p:cNvSpPr/>
          <p:nvPr userDrawn="1"/>
        </p:nvSpPr>
        <p:spPr>
          <a:xfrm>
            <a:off x="228600" y="241300"/>
            <a:ext cx="11772900" cy="640080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38801" cy="1572126"/>
          </a:xfrm>
        </p:spPr>
        <p:txBody>
          <a:bodyPr anchor="t" anchorCtr="0">
            <a:noAutofit/>
          </a:bodyPr>
          <a:lstStyle>
            <a:lvl1pPr>
              <a:defRPr>
                <a:solidFill>
                  <a:schemeClr val="tx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489200"/>
            <a:ext cx="5202936" cy="3547872"/>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6997700" y="914400"/>
            <a:ext cx="4334256" cy="5093208"/>
          </a:xfrm>
          <a:prstGeom prst="rect">
            <a:avLst/>
          </a:prstGeom>
          <a:solidFill>
            <a:schemeClr val="accent3"/>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85742303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204914435"/>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734221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3105579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310904-DE8F-4B8E-99C6-5AFA03672FFA}" type="datetimeFigureOut">
              <a:rPr lang="en-US" smtClean="0"/>
              <a:t>8/18/22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4109819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310904-DE8F-4B8E-99C6-5AFA03672FFA}" type="datetimeFigureOut">
              <a:rPr lang="en-US" smtClean="0"/>
              <a:t>8/18/22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4015242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310904-DE8F-4B8E-99C6-5AFA03672FFA}" type="datetimeFigureOut">
              <a:rPr lang="en-US" smtClean="0"/>
              <a:t>8/18/22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32097528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8F310904-DE8F-4B8E-99C6-5AFA03672FFA}" type="datetimeFigureOut">
              <a:rPr lang="en-US" smtClean="0"/>
              <a:t>8/18/22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18486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mersive palette Balancing Act">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0" y="2400300"/>
            <a:ext cx="42672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99032"/>
            <a:ext cx="3619501" cy="877824"/>
          </a:xfrm>
        </p:spPr>
        <p:txBody>
          <a:bodyPr/>
          <a:lstStyle>
            <a:lvl1pPr>
              <a:defRPr cap="all" baseline="0">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254500" y="0"/>
            <a:ext cx="7480300" cy="6858000"/>
          </a:xfrm>
          <a:prstGeom prst="rect">
            <a:avLst/>
          </a:prstGeom>
        </p:spPr>
        <p:txBody>
          <a:bodyPr anchor="ctr"/>
          <a:lstStyle>
            <a:lvl1pPr marL="0" indent="0" algn="ctr">
              <a:buNone/>
              <a:defRPr>
                <a:solidFill>
                  <a:schemeClr val="bg1"/>
                </a:solidFill>
              </a:defRPr>
            </a:lvl1pPr>
          </a:lstStyle>
          <a:p>
            <a:endParaRPr lang="en-US" dirty="0"/>
          </a:p>
        </p:txBody>
      </p:sp>
      <p:sp>
        <p:nvSpPr>
          <p:cNvPr id="8" name="Rectangle 7">
            <a:extLst>
              <a:ext uri="{FF2B5EF4-FFF2-40B4-BE49-F238E27FC236}">
                <a16:creationId xmlns:a16="http://schemas.microsoft.com/office/drawing/2014/main" id="{E75D44F0-DADD-4DCC-82EC-FDB3E9878AA9}"/>
              </a:ext>
            </a:extLst>
          </p:cNvPr>
          <p:cNvSpPr/>
          <p:nvPr userDrawn="1"/>
        </p:nvSpPr>
        <p:spPr>
          <a:xfrm>
            <a:off x="11734800" y="4445000"/>
            <a:ext cx="4572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8CFE2C9-8B6E-4DDA-A5EA-04581F7629F0}"/>
              </a:ext>
            </a:extLst>
          </p:cNvPr>
          <p:cNvSpPr/>
          <p:nvPr userDrawn="1"/>
        </p:nvSpPr>
        <p:spPr>
          <a:xfrm>
            <a:off x="11734800" y="0"/>
            <a:ext cx="4572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182342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310904-DE8F-4B8E-99C6-5AFA03672FFA}" type="datetimeFigureOut">
              <a:rPr lang="en-US" smtClean="0"/>
              <a:t>8/18/22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3554896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8/18/22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042895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310904-DE8F-4B8E-99C6-5AFA03672FFA}" type="datetimeFigureOut">
              <a:rPr lang="en-US" smtClean="0"/>
              <a:t>8/18/22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915030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730922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2307831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170794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8469132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535634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4449758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46981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12" name="Title 1">
            <a:extLst>
              <a:ext uri="{FF2B5EF4-FFF2-40B4-BE49-F238E27FC236}">
                <a16:creationId xmlns:a16="http://schemas.microsoft.com/office/drawing/2014/main" id="{96FEDCD9-19A7-423B-ABE0-DDD032DE8879}"/>
              </a:ext>
            </a:extLst>
          </p:cNvPr>
          <p:cNvSpPr>
            <a:spLocks noGrp="1"/>
          </p:cNvSpPr>
          <p:nvPr>
            <p:ph type="title"/>
          </p:nvPr>
        </p:nvSpPr>
        <p:spPr>
          <a:xfrm>
            <a:off x="457199" y="914400"/>
            <a:ext cx="7467601" cy="1572768"/>
          </a:xfrm>
        </p:spPr>
        <p:txBody>
          <a:bodyPr/>
          <a:lstStyle>
            <a:lvl1pPr>
              <a:lnSpc>
                <a:spcPts val="4600"/>
              </a:lnSpc>
              <a:defRPr/>
            </a:lvl1pPr>
          </a:lstStyle>
          <a:p>
            <a:r>
              <a:rPr lang="en-US" dirty="0"/>
              <a:t>Click to edit Master title style</a:t>
            </a:r>
          </a:p>
        </p:txBody>
      </p:sp>
      <p:sp>
        <p:nvSpPr>
          <p:cNvPr id="14" name="Text Placeholder 9">
            <a:extLst>
              <a:ext uri="{FF2B5EF4-FFF2-40B4-BE49-F238E27FC236}">
                <a16:creationId xmlns:a16="http://schemas.microsoft.com/office/drawing/2014/main" id="{EBD7372B-17B4-4062-8BFA-745581B27349}"/>
              </a:ext>
            </a:extLst>
          </p:cNvPr>
          <p:cNvSpPr>
            <a:spLocks noGrp="1"/>
          </p:cNvSpPr>
          <p:nvPr>
            <p:ph type="body" sz="quarter" idx="14" hasCustomPrompt="1"/>
          </p:nvPr>
        </p:nvSpPr>
        <p:spPr>
          <a:xfrm>
            <a:off x="457200" y="2540000"/>
            <a:ext cx="6591300" cy="3403600"/>
          </a:xfrm>
          <a:prstGeom prst="rect">
            <a:avLst/>
          </a:prstGeom>
        </p:spPr>
        <p:txBody>
          <a:bodyPr/>
          <a:lstStyle>
            <a:lvl1pPr marL="342900" indent="-342900">
              <a:lnSpc>
                <a:spcPts val="3000"/>
              </a:lnSpc>
              <a:spcBef>
                <a:spcPts val="0"/>
              </a:spcBef>
              <a:buFont typeface="+mj-lt"/>
              <a:buAutoNum type="arabicPeriod"/>
              <a:defRPr sz="18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3" name="Picture Placeholder 2">
            <a:extLst>
              <a:ext uri="{FF2B5EF4-FFF2-40B4-BE49-F238E27FC236}">
                <a16:creationId xmlns:a16="http://schemas.microsoft.com/office/drawing/2014/main" id="{C09A28F9-9D68-48A2-A1AD-C1C318C0EC8D}"/>
              </a:ext>
            </a:extLst>
          </p:cNvPr>
          <p:cNvSpPr>
            <a:spLocks noGrp="1"/>
          </p:cNvSpPr>
          <p:nvPr>
            <p:ph type="pic" sz="quarter" idx="15"/>
          </p:nvPr>
        </p:nvSpPr>
        <p:spPr>
          <a:xfrm>
            <a:off x="8115300" y="1384300"/>
            <a:ext cx="3410712" cy="4572000"/>
          </a:xfrm>
          <a:prstGeom prst="roundRect">
            <a:avLst>
              <a:gd name="adj" fmla="val 2543"/>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2185836540"/>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33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35922646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790427396"/>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0171247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999252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310904-DE8F-4B8E-99C6-5AFA03672FFA}" type="datetimeFigureOut">
              <a:rPr lang="en-US" smtClean="0"/>
              <a:t>8/18/22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798844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310904-DE8F-4B8E-99C6-5AFA03672FFA}" type="datetimeFigureOut">
              <a:rPr lang="en-US" smtClean="0"/>
              <a:t>8/18/22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38902339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310904-DE8F-4B8E-99C6-5AFA03672FFA}" type="datetimeFigureOut">
              <a:rPr lang="en-US" smtClean="0"/>
              <a:t>8/18/22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40892260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8F310904-DE8F-4B8E-99C6-5AFA03672FFA}" type="datetimeFigureOut">
              <a:rPr lang="en-US" smtClean="0"/>
              <a:t>8/18/22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4758350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310904-DE8F-4B8E-99C6-5AFA03672FFA}" type="datetimeFigureOut">
              <a:rPr lang="en-US" smtClean="0"/>
              <a:t>8/18/22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226307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8/18/22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678801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lette Wellspring">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22059421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310904-DE8F-4B8E-99C6-5AFA03672FFA}" type="datetimeFigureOut">
              <a:rPr lang="en-US" smtClean="0"/>
              <a:t>8/18/22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78561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33901761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8256848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1159235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202769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40708862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5453578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8/18/22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6966411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Immersive palette Star of the sh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62B86F-90E5-425E-9F83-8477D8111E1D}"/>
              </a:ext>
            </a:extLst>
          </p:cNvPr>
          <p:cNvSpPr/>
          <p:nvPr userDrawn="1"/>
        </p:nvSpPr>
        <p:spPr>
          <a:xfrm>
            <a:off x="0" y="495300"/>
            <a:ext cx="6057900" cy="133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5269853-3C2C-4F9C-B1BB-E00F7A1DB9E1}"/>
              </a:ext>
            </a:extLst>
          </p:cNvPr>
          <p:cNvSpPr/>
          <p:nvPr userDrawn="1"/>
        </p:nvSpPr>
        <p:spPr>
          <a:xfrm>
            <a:off x="6530703" y="495300"/>
            <a:ext cx="2931587" cy="262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759D58-52AF-4785-8A33-F528F46D88A3}"/>
              </a:ext>
            </a:extLst>
          </p:cNvPr>
          <p:cNvSpPr/>
          <p:nvPr userDrawn="1"/>
        </p:nvSpPr>
        <p:spPr>
          <a:xfrm>
            <a:off x="8852618" y="3863713"/>
            <a:ext cx="2921000" cy="259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AD3E0F4-EC0D-43C2-AC84-A53134C8566E}"/>
              </a:ext>
            </a:extLst>
          </p:cNvPr>
          <p:cNvSpPr/>
          <p:nvPr userDrawn="1"/>
        </p:nvSpPr>
        <p:spPr>
          <a:xfrm>
            <a:off x="228600" y="241300"/>
            <a:ext cx="11772900" cy="640080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38801" cy="1572126"/>
          </a:xfrm>
        </p:spPr>
        <p:txBody>
          <a:bodyPr anchor="t" anchorCtr="0">
            <a:noAutofit/>
          </a:bodyPr>
          <a:lstStyle>
            <a:lvl1pPr>
              <a:defRPr>
                <a:solidFill>
                  <a:schemeClr val="tx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489200"/>
            <a:ext cx="5202936" cy="3547872"/>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6997700" y="914400"/>
            <a:ext cx="4334256" cy="5093208"/>
          </a:xfrm>
          <a:prstGeom prst="rect">
            <a:avLst/>
          </a:prstGeom>
          <a:solidFill>
            <a:schemeClr val="accent3"/>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92923869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653070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mersive palette Wellspring">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6ECD6-DF3C-4CA6-9A77-ED32AC37F81F}"/>
              </a:ext>
            </a:extLst>
          </p:cNvPr>
          <p:cNvSpPr/>
          <p:nvPr userDrawn="1"/>
        </p:nvSpPr>
        <p:spPr>
          <a:xfrm>
            <a:off x="0" y="0"/>
            <a:ext cx="2445488"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10740656" y="5406656"/>
            <a:ext cx="2445488" cy="457200"/>
          </a:xfrm>
          <a:prstGeom prst="rect">
            <a:avLst/>
          </a:prstGeom>
          <a:solidFill>
            <a:srgbClr val="8A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5FA2D1-6BF4-4194-B815-8C66D013FD27}"/>
              </a:ext>
            </a:extLst>
          </p:cNvPr>
          <p:cNvSpPr/>
          <p:nvPr userDrawn="1"/>
        </p:nvSpPr>
        <p:spPr>
          <a:xfrm>
            <a:off x="7982712" y="495300"/>
            <a:ext cx="3753612"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4251158" y="495300"/>
            <a:ext cx="3787056"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709160" y="960120"/>
            <a:ext cx="6574536" cy="5074920"/>
          </a:xfrm>
          <a:prstGeom prst="rect">
            <a:avLst/>
          </a:prstGeom>
        </p:spPr>
        <p:txBody>
          <a:bodyPr anchor="ctr"/>
          <a:lstStyle>
            <a:lvl1pPr marL="0" indent="0" algn="ctr">
              <a:buNone/>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228600" y="241300"/>
            <a:ext cx="11772900" cy="6400800"/>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228600" y="2415910"/>
            <a:ext cx="402255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71600"/>
            <a:ext cx="3619501" cy="877824"/>
          </a:xfrm>
        </p:spPr>
        <p:txBody>
          <a:bodyPr/>
          <a:lstStyle>
            <a:lvl1pPr>
              <a:lnSpc>
                <a:spcPts val="4320"/>
              </a:lnSpc>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512255900"/>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lette Star of the show">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t"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5392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ersive palette Star of the sh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62B86F-90E5-425E-9F83-8477D8111E1D}"/>
              </a:ext>
            </a:extLst>
          </p:cNvPr>
          <p:cNvSpPr/>
          <p:nvPr userDrawn="1"/>
        </p:nvSpPr>
        <p:spPr>
          <a:xfrm>
            <a:off x="0" y="495300"/>
            <a:ext cx="6057900" cy="133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5269853-3C2C-4F9C-B1BB-E00F7A1DB9E1}"/>
              </a:ext>
            </a:extLst>
          </p:cNvPr>
          <p:cNvSpPr/>
          <p:nvPr userDrawn="1"/>
        </p:nvSpPr>
        <p:spPr>
          <a:xfrm>
            <a:off x="6530703" y="495300"/>
            <a:ext cx="2931587" cy="262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759D58-52AF-4785-8A33-F528F46D88A3}"/>
              </a:ext>
            </a:extLst>
          </p:cNvPr>
          <p:cNvSpPr/>
          <p:nvPr userDrawn="1"/>
        </p:nvSpPr>
        <p:spPr>
          <a:xfrm>
            <a:off x="8852618" y="3863713"/>
            <a:ext cx="2921000" cy="259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AD3E0F4-EC0D-43C2-AC84-A53134C8566E}"/>
              </a:ext>
            </a:extLst>
          </p:cNvPr>
          <p:cNvSpPr/>
          <p:nvPr userDrawn="1"/>
        </p:nvSpPr>
        <p:spPr>
          <a:xfrm>
            <a:off x="228600" y="241300"/>
            <a:ext cx="11772900" cy="640080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38801" cy="1572126"/>
          </a:xfrm>
        </p:spPr>
        <p:txBody>
          <a:bodyPr anchor="t" anchorCtr="0">
            <a:noAutofit/>
          </a:bodyPr>
          <a:lstStyle>
            <a:lvl1pPr>
              <a:defRPr>
                <a:solidFill>
                  <a:schemeClr val="tx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489200"/>
            <a:ext cx="5202936" cy="3547872"/>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6997700" y="914400"/>
            <a:ext cx="4334256" cy="5093208"/>
          </a:xfrm>
          <a:prstGeom prst="rect">
            <a:avLst/>
          </a:prstGeom>
          <a:solidFill>
            <a:schemeClr val="accent3"/>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18036680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6.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7.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8/18/22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263488725"/>
      </p:ext>
    </p:extLst>
  </p:cSld>
  <p:clrMap bg1="lt1" tx1="dk1" bg2="lt2" tx2="dk2" accent1="accent1" accent2="accent2" accent3="accent3" accent4="accent4" accent5="accent5" accent6="accent6" hlink="hlink" folHlink="folHlink"/>
  <p:sldLayoutIdLst>
    <p:sldLayoutId id="2147483688" r:id="rId1"/>
    <p:sldLayoutId id="2147483700" r:id="rId2"/>
    <p:sldLayoutId id="2147483701" r:id="rId3"/>
    <p:sldLayoutId id="2147483702" r:id="rId4"/>
    <p:sldLayoutId id="2147483662" r:id="rId5"/>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8/18/22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911603562"/>
      </p:ext>
    </p:extLst>
  </p:cSld>
  <p:clrMap bg1="lt1" tx1="dk1" bg2="lt2" tx2="dk2" accent1="accent1" accent2="accent2" accent3="accent3" accent4="accent4" accent5="accent5" accent6="accent6" hlink="hlink" folHlink="folHlink"/>
  <p:sldLayoutIdLst>
    <p:sldLayoutId id="2147483729" r:id="rId1"/>
    <p:sldLayoutId id="2147483711"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8/18/22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1044508539"/>
      </p:ext>
    </p:extLst>
  </p:cSld>
  <p:clrMap bg1="lt1" tx1="dk1" bg2="lt2" tx2="dk2" accent1="accent1" accent2="accent2" accent3="accent3" accent4="accent4" accent5="accent5" accent6="accent6" hlink="hlink" folHlink="folHlink"/>
  <p:sldLayoutIdLst>
    <p:sldLayoutId id="2147483730" r:id="rId1"/>
    <p:sldLayoutId id="2147483723" r:id="rId2"/>
    <p:sldLayoutId id="2147483732" r:id="rId3"/>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8/18/22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032013640"/>
      </p:ext>
    </p:extLst>
  </p:cSld>
  <p:clrMap bg1="lt1" tx1="dk1" bg2="lt2" tx2="dk2" accent1="accent1" accent2="accent2" accent3="accent3" accent4="accent4" accent5="accent5" accent6="accent6" hlink="hlink" folHlink="folHlink"/>
  <p:sldLayoutIdLst>
    <p:sldLayoutId id="2147483731" r:id="rId1"/>
    <p:sldLayoutId id="2147483704"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F310904-DE8F-4B8E-99C6-5AFA03672FFA}" type="datetimeFigureOut">
              <a:rPr lang="en-US" smtClean="0"/>
              <a:t>8/18/22</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810396837"/>
      </p:ext>
    </p:extLst>
  </p:cSld>
  <p:clrMap bg1="dk1" tx1="lt1" bg2="dk2"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21" r:id="rId18"/>
    <p:sldLayoutId id="2147483922" r:id="rId19"/>
    <p:sldLayoutId id="2147483923" r:id="rId20"/>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F310904-DE8F-4B8E-99C6-5AFA03672FFA}" type="datetimeFigureOut">
              <a:rPr lang="en-US" smtClean="0"/>
              <a:t>8/18/22</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3522173137"/>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F310904-DE8F-4B8E-99C6-5AFA03672FFA}" type="datetimeFigureOut">
              <a:rPr lang="en-US" smtClean="0"/>
              <a:t>8/18/22</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4019017980"/>
      </p:ext>
    </p:extLst>
  </p:cSld>
  <p:clrMap bg1="dk1" tx1="lt1" bg2="dk2"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3" r:id="rId19"/>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1.xml"/><Relationship Id="rId5" Type="http://schemas.openxmlformats.org/officeDocument/2006/relationships/image" Target="../media/image17.jp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69.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59.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59.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8.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347D8D-E852-43D5-858E-2D01BE57FA93}"/>
              </a:ext>
            </a:extLst>
          </p:cNvPr>
          <p:cNvSpPr>
            <a:spLocks noGrp="1"/>
          </p:cNvSpPr>
          <p:nvPr>
            <p:ph type="title"/>
          </p:nvPr>
        </p:nvSpPr>
        <p:spPr>
          <a:xfrm>
            <a:off x="685799" y="1150076"/>
            <a:ext cx="3659389" cy="4557849"/>
          </a:xfrm>
        </p:spPr>
        <p:txBody>
          <a:bodyPr vert="horz" lIns="91440" tIns="45720" rIns="91440" bIns="45720" rtlCol="0" anchor="ctr" anchorCtr="0">
            <a:normAutofit/>
          </a:bodyPr>
          <a:lstStyle/>
          <a:p>
            <a:pPr algn="r"/>
            <a:r>
              <a:rPr lang="en-US">
                <a:solidFill>
                  <a:schemeClr val="tx1"/>
                </a:solidFill>
              </a:rPr>
              <a:t>Learning operating systems</a:t>
            </a:r>
            <a:br>
              <a:rPr lang="en-US">
                <a:solidFill>
                  <a:schemeClr val="tx1"/>
                </a:solidFill>
              </a:rPr>
            </a:br>
            <a:r>
              <a:rPr lang="en-US">
                <a:solidFill>
                  <a:schemeClr val="tx1"/>
                </a:solidFill>
              </a:rPr>
              <a:t>Linux +</a:t>
            </a:r>
            <a:br>
              <a:rPr lang="en-US">
                <a:solidFill>
                  <a:schemeClr val="tx1"/>
                </a:solidFill>
              </a:rPr>
            </a:br>
            <a:endParaRPr lang="en-US">
              <a:solidFill>
                <a:schemeClr val="tx1"/>
              </a:solidFill>
            </a:endParaRPr>
          </a:p>
        </p:txBody>
      </p:sp>
      <p:sp>
        <p:nvSpPr>
          <p:cNvPr id="7" name="TextBox 6">
            <a:extLst>
              <a:ext uri="{FF2B5EF4-FFF2-40B4-BE49-F238E27FC236}">
                <a16:creationId xmlns:a16="http://schemas.microsoft.com/office/drawing/2014/main" id="{EC1A0A7C-BC77-EE76-F3E1-A063635C3818}"/>
              </a:ext>
            </a:extLst>
          </p:cNvPr>
          <p:cNvSpPr txBox="1"/>
          <p:nvPr/>
        </p:nvSpPr>
        <p:spPr>
          <a:xfrm>
            <a:off x="4988658" y="1150076"/>
            <a:ext cx="6517543" cy="4557849"/>
          </a:xfrm>
          <a:prstGeom prst="rect">
            <a:avLst/>
          </a:prstGeom>
        </p:spPr>
        <p:txBody>
          <a:bodyPr vert="horz" lIns="91440" tIns="45720" rIns="91440" bIns="45720" rtlCol="0" anchor="ctr">
            <a:normAutofit/>
          </a:bodyPr>
          <a:lstStyle/>
          <a:p>
            <a:pPr defTabSz="457200">
              <a:spcAft>
                <a:spcPts val="1000"/>
              </a:spcAft>
              <a:buClr>
                <a:schemeClr val="tx1"/>
              </a:buClr>
              <a:buSzPct val="100000"/>
            </a:pPr>
            <a:r>
              <a:rPr lang="en-US" dirty="0"/>
              <a:t>Miguel </a:t>
            </a:r>
            <a:r>
              <a:rPr lang="en-US" dirty="0" err="1"/>
              <a:t>Mastache</a:t>
            </a:r>
            <a:endParaRPr lang="en-US" dirty="0"/>
          </a:p>
          <a:p>
            <a:pPr defTabSz="457200">
              <a:spcAft>
                <a:spcPts val="1000"/>
              </a:spcAft>
              <a:buClr>
                <a:schemeClr val="tx1"/>
              </a:buClr>
              <a:buSzPct val="100000"/>
            </a:pPr>
            <a:r>
              <a:rPr lang="en-US" dirty="0"/>
              <a:t>8.18.22</a:t>
            </a:r>
          </a:p>
        </p:txBody>
      </p:sp>
    </p:spTree>
    <p:extLst>
      <p:ext uri="{BB962C8B-B14F-4D97-AF65-F5344CB8AC3E}">
        <p14:creationId xmlns:p14="http://schemas.microsoft.com/office/powerpoint/2010/main" val="1558315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43464" y="639097"/>
            <a:ext cx="4789678" cy="3746634"/>
          </a:xfrm>
        </p:spPr>
        <p:txBody>
          <a:bodyPr vert="horz" lIns="91440" tIns="45720" rIns="91440" bIns="45720" rtlCol="0" anchor="b">
            <a:normAutofit/>
          </a:bodyPr>
          <a:lstStyle/>
          <a:p>
            <a:pPr algn="r"/>
            <a:r>
              <a:rPr lang="en-US" sz="4800"/>
              <a:t>Change script file permissions</a:t>
            </a:r>
          </a:p>
        </p:txBody>
      </p:sp>
      <p:pic>
        <p:nvPicPr>
          <p:cNvPr id="10" name="Picture 9" descr="Text&#10;&#10;Description automatically generated">
            <a:extLst>
              <a:ext uri="{FF2B5EF4-FFF2-40B4-BE49-F238E27FC236}">
                <a16:creationId xmlns:a16="http://schemas.microsoft.com/office/drawing/2014/main" id="{1F18ADED-7420-D09B-2007-D5387FC1E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6606" y="1614242"/>
            <a:ext cx="5471927" cy="362514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4938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43464" y="639097"/>
            <a:ext cx="4789678" cy="3746634"/>
          </a:xfrm>
        </p:spPr>
        <p:txBody>
          <a:bodyPr vert="horz" lIns="91440" tIns="45720" rIns="91440" bIns="45720" rtlCol="0" anchor="b">
            <a:normAutofit/>
          </a:bodyPr>
          <a:lstStyle/>
          <a:p>
            <a:pPr algn="r"/>
            <a:r>
              <a:rPr lang="en-US" sz="4800" dirty="0"/>
              <a:t>Set the PATH variable</a:t>
            </a:r>
          </a:p>
        </p:txBody>
      </p:sp>
      <p:pic>
        <p:nvPicPr>
          <p:cNvPr id="4" name="Picture 3" descr="Text&#10;&#10;Description automatically generated">
            <a:extLst>
              <a:ext uri="{FF2B5EF4-FFF2-40B4-BE49-F238E27FC236}">
                <a16:creationId xmlns:a16="http://schemas.microsoft.com/office/drawing/2014/main" id="{526FFFC1-8BFD-80B5-56AE-F26670DA4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6606" y="1627921"/>
            <a:ext cx="5471927" cy="359779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20433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25909" y="808055"/>
            <a:ext cx="3979205" cy="1453363"/>
          </a:xfrm>
        </p:spPr>
        <p:txBody>
          <a:bodyPr vert="horz" lIns="91440" tIns="45720" rIns="91440" bIns="45720" rtlCol="0" anchor="ctr">
            <a:normAutofit/>
          </a:bodyPr>
          <a:lstStyle/>
          <a:p>
            <a:pPr>
              <a:lnSpc>
                <a:spcPct val="90000"/>
              </a:lnSpc>
            </a:pPr>
            <a:r>
              <a:rPr lang="en-US" sz="3300"/>
              <a:t>Make the PATH variable permanent</a:t>
            </a:r>
            <a:endParaRPr lang="en-US" sz="3300"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14020" y="3069473"/>
            <a:ext cx="4002936" cy="1660987"/>
          </a:xfrm>
        </p:spPr>
        <p:txBody>
          <a:bodyPr vert="horz" lIns="91440" tIns="45720" rIns="91440" bIns="45720" rtlCol="0" anchor="ctr">
            <a:normAutofit/>
          </a:bodyPr>
          <a:lstStyle/>
          <a:p>
            <a:pPr>
              <a:buFont typeface="Arial"/>
              <a:buChar char="•"/>
            </a:pPr>
            <a:r>
              <a:rPr lang="en-US"/>
              <a:t>Run the </a:t>
            </a:r>
            <a:r>
              <a:rPr lang="en-US" i="1"/>
              <a:t>todolist</a:t>
            </a:r>
            <a:r>
              <a:rPr lang="en-US"/>
              <a:t> script before and after making the PATH variable permanent. This is a screenshot of both Terminal windows.</a:t>
            </a:r>
          </a:p>
        </p:txBody>
      </p:sp>
      <p:pic>
        <p:nvPicPr>
          <p:cNvPr id="4" name="Picture 3" descr="Graphical user interface, text&#10;&#10;Description automatically generated">
            <a:extLst>
              <a:ext uri="{FF2B5EF4-FFF2-40B4-BE49-F238E27FC236}">
                <a16:creationId xmlns:a16="http://schemas.microsoft.com/office/drawing/2014/main" id="{AFEE9F25-DC83-97B7-6308-B02E1BDFE5C5}"/>
              </a:ext>
            </a:extLst>
          </p:cNvPr>
          <p:cNvPicPr>
            <a:picLocks noChangeAspect="1"/>
          </p:cNvPicPr>
          <p:nvPr/>
        </p:nvPicPr>
        <p:blipFill rotWithShape="1">
          <a:blip r:embed="rId3">
            <a:extLst>
              <a:ext uri="{28A0092B-C50C-407E-A947-70E740481C1C}">
                <a14:useLocalDpi xmlns:a14="http://schemas.microsoft.com/office/drawing/2010/main" val="0"/>
              </a:ext>
            </a:extLst>
          </a:blip>
          <a:srcRect r="-1" b="20292"/>
          <a:stretch/>
        </p:blipFill>
        <p:spPr>
          <a:xfrm>
            <a:off x="4805114" y="1865870"/>
            <a:ext cx="7195553" cy="268128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34466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9487CD-7D0F-41CA-BC10-EA03D14049D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2" name="Rectangle 11">
            <a:extLst>
              <a:ext uri="{FF2B5EF4-FFF2-40B4-BE49-F238E27FC236}">
                <a16:creationId xmlns:a16="http://schemas.microsoft.com/office/drawing/2014/main" id="{C6041CFD-1CDC-4879-B60E-6C88091E4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rawings on colourful paper">
            <a:extLst>
              <a:ext uri="{FF2B5EF4-FFF2-40B4-BE49-F238E27FC236}">
                <a16:creationId xmlns:a16="http://schemas.microsoft.com/office/drawing/2014/main" id="{C41ADC3D-6E0C-78D6-4162-FC26A0B4DB36}"/>
              </a:ext>
            </a:extLst>
          </p:cNvPr>
          <p:cNvPicPr>
            <a:picLocks noChangeAspect="1"/>
          </p:cNvPicPr>
          <p:nvPr/>
        </p:nvPicPr>
        <p:blipFill rotWithShape="1">
          <a:blip r:embed="rId4">
            <a:alphaModFix amt="20000"/>
          </a:blip>
          <a:srcRect b="15730"/>
          <a:stretch/>
        </p:blipFill>
        <p:spPr>
          <a:xfrm>
            <a:off x="20" y="10"/>
            <a:ext cx="12191980" cy="6857990"/>
          </a:xfrm>
          <a:prstGeom prst="rect">
            <a:avLst/>
          </a:prstGeom>
        </p:spPr>
      </p:pic>
      <p:pic>
        <p:nvPicPr>
          <p:cNvPr id="14" name="Picture 13">
            <a:extLst>
              <a:ext uri="{FF2B5EF4-FFF2-40B4-BE49-F238E27FC236}">
                <a16:creationId xmlns:a16="http://schemas.microsoft.com/office/drawing/2014/main" id="{DBA46762-9937-4CA8-A8D6-37938A741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51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itle 2">
            <a:extLst>
              <a:ext uri="{FF2B5EF4-FFF2-40B4-BE49-F238E27FC236}">
                <a16:creationId xmlns:a16="http://schemas.microsoft.com/office/drawing/2014/main" id="{8AC9BBFE-A476-3A2D-389F-20F34F6E8A47}"/>
              </a:ext>
            </a:extLst>
          </p:cNvPr>
          <p:cNvSpPr>
            <a:spLocks noGrp="1"/>
          </p:cNvSpPr>
          <p:nvPr>
            <p:ph type="title"/>
          </p:nvPr>
        </p:nvSpPr>
        <p:spPr>
          <a:xfrm>
            <a:off x="3962399" y="1964267"/>
            <a:ext cx="7197726" cy="2421464"/>
          </a:xfrm>
        </p:spPr>
        <p:txBody>
          <a:bodyPr vert="horz" lIns="91440" tIns="45720" rIns="91440" bIns="45720" rtlCol="0" anchor="b">
            <a:normAutofit/>
          </a:bodyPr>
          <a:lstStyle/>
          <a:p>
            <a:pPr algn="r"/>
            <a:r>
              <a:rPr lang="en-US" sz="4800">
                <a:solidFill>
                  <a:schemeClr val="tx1"/>
                </a:solidFill>
              </a:rPr>
              <a:t>User access</a:t>
            </a:r>
          </a:p>
        </p:txBody>
      </p:sp>
      <p:sp>
        <p:nvSpPr>
          <p:cNvPr id="4" name="Text Placeholder 3">
            <a:extLst>
              <a:ext uri="{FF2B5EF4-FFF2-40B4-BE49-F238E27FC236}">
                <a16:creationId xmlns:a16="http://schemas.microsoft.com/office/drawing/2014/main" id="{946CADC5-5DE5-4416-A9DD-50C6AFCFD49C}"/>
              </a:ext>
            </a:extLst>
          </p:cNvPr>
          <p:cNvSpPr>
            <a:spLocks noGrp="1"/>
          </p:cNvSpPr>
          <p:nvPr>
            <p:ph type="body" sz="quarter" idx="14"/>
          </p:nvPr>
        </p:nvSpPr>
        <p:spPr>
          <a:xfrm>
            <a:off x="3962399" y="4385732"/>
            <a:ext cx="7197726" cy="1405467"/>
          </a:xfrm>
        </p:spPr>
        <p:txBody>
          <a:bodyPr vert="horz" lIns="91440" tIns="45720" rIns="91440" bIns="45720" rtlCol="0" anchor="t">
            <a:normAutofit/>
          </a:bodyPr>
          <a:lstStyle/>
          <a:p>
            <a:pPr algn="r"/>
            <a:r>
              <a:rPr lang="en-US" cap="all">
                <a:solidFill>
                  <a:schemeClr val="tx1"/>
                </a:solidFill>
              </a:rPr>
              <a:t>This section covers, adding new users, groups, and permissions, and managing the above.</a:t>
            </a:r>
          </a:p>
        </p:txBody>
      </p:sp>
    </p:spTree>
    <p:extLst>
      <p:ext uri="{BB962C8B-B14F-4D97-AF65-F5344CB8AC3E}">
        <p14:creationId xmlns:p14="http://schemas.microsoft.com/office/powerpoint/2010/main" val="368373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911563" y="524592"/>
            <a:ext cx="8144414" cy="785949"/>
          </a:xfrm>
        </p:spPr>
        <p:txBody>
          <a:bodyPr>
            <a:noAutofit/>
          </a:bodyPr>
          <a:lstStyle/>
          <a:p>
            <a:r>
              <a:rPr lang="en-US" sz="4000"/>
              <a:t>Add users and groups in CLI</a:t>
            </a:r>
            <a:endParaRPr lang="en-US" sz="4000"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911563" y="1590517"/>
            <a:ext cx="8368874" cy="4357799"/>
          </a:xfrm>
        </p:spPr>
        <p:txBody>
          <a:bodyPr>
            <a:normAutofit fontScale="85000" lnSpcReduction="20000"/>
          </a:bodyPr>
          <a:lstStyle/>
          <a:p>
            <a:r>
              <a:rPr lang="en-US" dirty="0"/>
              <a:t>1. What does the </a:t>
            </a:r>
            <a:r>
              <a:rPr lang="en-US" i="1" dirty="0"/>
              <a:t>–m</a:t>
            </a:r>
            <a:r>
              <a:rPr lang="en-US" dirty="0"/>
              <a:t> option in the </a:t>
            </a:r>
            <a:r>
              <a:rPr lang="en-US" dirty="0" err="1"/>
              <a:t>useradd</a:t>
            </a:r>
            <a:r>
              <a:rPr lang="en-US" dirty="0"/>
              <a:t> command do?</a:t>
            </a:r>
          </a:p>
          <a:p>
            <a:r>
              <a:rPr lang="en-US" dirty="0"/>
              <a:t>Answer here: create the user’s home directory</a:t>
            </a:r>
          </a:p>
          <a:p>
            <a:r>
              <a:rPr lang="en-US" dirty="0"/>
              <a:t>2. What does the </a:t>
            </a:r>
            <a:r>
              <a:rPr lang="en-US" i="1" dirty="0"/>
              <a:t>-3</a:t>
            </a:r>
            <a:r>
              <a:rPr lang="en-US" dirty="0"/>
              <a:t> option in the tail command do?</a:t>
            </a:r>
          </a:p>
          <a:p>
            <a:r>
              <a:rPr lang="en-US" dirty="0"/>
              <a:t>Answer here: output the last 3 lines, instead of the last 10.</a:t>
            </a:r>
          </a:p>
          <a:p>
            <a:endParaRPr lang="en-US" dirty="0"/>
          </a:p>
          <a:p>
            <a:r>
              <a:rPr lang="en-US" dirty="0"/>
              <a:t>3. Which line of the </a:t>
            </a:r>
            <a:r>
              <a:rPr lang="en-US" i="1" dirty="0"/>
              <a:t>/</a:t>
            </a:r>
            <a:r>
              <a:rPr lang="en-US" i="1" dirty="0" err="1"/>
              <a:t>etc</a:t>
            </a:r>
            <a:r>
              <a:rPr lang="en-US" i="1" dirty="0"/>
              <a:t>/group </a:t>
            </a:r>
            <a:r>
              <a:rPr lang="en-US" dirty="0"/>
              <a:t>file lists members of the “students” group? Copy it here.</a:t>
            </a:r>
          </a:p>
          <a:p>
            <a:r>
              <a:rPr lang="en-US" dirty="0"/>
              <a:t>Answer here: </a:t>
            </a:r>
          </a:p>
          <a:p>
            <a:r>
              <a:rPr lang="en-US" dirty="0"/>
              <a:t>the last line </a:t>
            </a:r>
          </a:p>
          <a:p>
            <a:r>
              <a:rPr lang="en-US" dirty="0"/>
              <a:t>students:x:1003:student,mary</a:t>
            </a:r>
          </a:p>
          <a:p>
            <a:r>
              <a:rPr lang="en-US" dirty="0"/>
              <a:t>References:</a:t>
            </a:r>
          </a:p>
          <a:p>
            <a:r>
              <a:rPr lang="en-US" dirty="0"/>
              <a:t>1. C. (2019). </a:t>
            </a:r>
            <a:r>
              <a:rPr lang="en-US" i="1" dirty="0"/>
              <a:t>Ubuntu </a:t>
            </a:r>
            <a:r>
              <a:rPr lang="en-US" i="1" dirty="0" err="1"/>
              <a:t>Manpage</a:t>
            </a:r>
            <a:r>
              <a:rPr lang="en-US" i="1" dirty="0"/>
              <a:t>: </a:t>
            </a:r>
            <a:r>
              <a:rPr lang="en-US" i="1" dirty="0" err="1"/>
              <a:t>useradd</a:t>
            </a:r>
            <a:r>
              <a:rPr lang="en-US" i="1" dirty="0"/>
              <a:t> - create a new user or update default new user information</a:t>
            </a:r>
            <a:r>
              <a:rPr lang="en-US" dirty="0"/>
              <a:t>. Ubuntu Man Pages. https://</a:t>
            </a:r>
            <a:r>
              <a:rPr lang="en-US" dirty="0" err="1"/>
              <a:t>manpages.ubuntu.com</a:t>
            </a:r>
            <a:r>
              <a:rPr lang="en-US" dirty="0"/>
              <a:t>/</a:t>
            </a:r>
            <a:r>
              <a:rPr lang="en-US" dirty="0" err="1"/>
              <a:t>manpages</a:t>
            </a:r>
            <a:r>
              <a:rPr lang="en-US" dirty="0"/>
              <a:t>/focal/</a:t>
            </a:r>
            <a:r>
              <a:rPr lang="en-US" dirty="0" err="1"/>
              <a:t>en</a:t>
            </a:r>
            <a:r>
              <a:rPr lang="en-US" dirty="0"/>
              <a:t>/man8/useradd.8.html</a:t>
            </a:r>
          </a:p>
          <a:p>
            <a:r>
              <a:rPr lang="en-US" dirty="0"/>
              <a:t>2. Eckert, J. (2019). </a:t>
            </a:r>
            <a:r>
              <a:rPr lang="en-US" i="1" dirty="0"/>
              <a:t>Linux+ and LPIC-1 Guide to Linux Certification (MindTap Course List)</a:t>
            </a:r>
            <a:r>
              <a:rPr lang="en-US" dirty="0"/>
              <a:t> (5th ed.) [E-book]. Cengage Learning.</a:t>
            </a:r>
          </a:p>
          <a:p>
            <a:endParaRPr lang="en-US" dirty="0"/>
          </a:p>
          <a:p>
            <a:endParaRPr lang="en-US" dirty="0"/>
          </a:p>
        </p:txBody>
      </p:sp>
    </p:spTree>
    <p:extLst>
      <p:ext uri="{BB962C8B-B14F-4D97-AF65-F5344CB8AC3E}">
        <p14:creationId xmlns:p14="http://schemas.microsoft.com/office/powerpoint/2010/main" val="3193128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1BE7CB7-24DC-41D6-9BC1-CE53027283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43464" y="639097"/>
            <a:ext cx="4789678" cy="3746634"/>
          </a:xfrm>
        </p:spPr>
        <p:txBody>
          <a:bodyPr vert="horz" lIns="91440" tIns="45720" rIns="91440" bIns="45720" rtlCol="0" anchor="b">
            <a:normAutofit/>
          </a:bodyPr>
          <a:lstStyle/>
          <a:p>
            <a:pPr algn="r"/>
            <a:r>
              <a:rPr lang="en-US" sz="4800"/>
              <a:t>Test user and group settings</a:t>
            </a:r>
          </a:p>
        </p:txBody>
      </p:sp>
      <p:pic>
        <p:nvPicPr>
          <p:cNvPr id="8" name="Picture 7" descr="Text&#10;&#10;Description automatically generated">
            <a:extLst>
              <a:ext uri="{FF2B5EF4-FFF2-40B4-BE49-F238E27FC236}">
                <a16:creationId xmlns:a16="http://schemas.microsoft.com/office/drawing/2014/main" id="{79B196B2-1379-AEB2-DB37-9BD0852F9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6606" y="1573202"/>
            <a:ext cx="5471927" cy="370722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57347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6EB3069F-D3A4-4E5B-B87F-660412107D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632D2CDD-77BB-BD07-4252-084DBC4506FC}"/>
              </a:ext>
            </a:extLst>
          </p:cNvPr>
          <p:cNvPicPr>
            <a:picLocks noChangeAspect="1"/>
          </p:cNvPicPr>
          <p:nvPr/>
        </p:nvPicPr>
        <p:blipFill>
          <a:blip r:embed="rId4"/>
          <a:stretch>
            <a:fillRect/>
          </a:stretch>
        </p:blipFill>
        <p:spPr>
          <a:xfrm>
            <a:off x="6781756" y="3522111"/>
            <a:ext cx="4079431" cy="2692424"/>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86877" y="1756147"/>
            <a:ext cx="5076230" cy="2601011"/>
          </a:xfrm>
        </p:spPr>
        <p:txBody>
          <a:bodyPr vert="horz" lIns="91440" tIns="45720" rIns="91440" bIns="45720" rtlCol="0" anchor="b">
            <a:normAutofit/>
          </a:bodyPr>
          <a:lstStyle/>
          <a:p>
            <a:pPr algn="r"/>
            <a:r>
              <a:rPr lang="en-US" sz="4800" dirty="0"/>
              <a:t>Add users in GUI</a:t>
            </a:r>
          </a:p>
        </p:txBody>
      </p:sp>
      <p:pic>
        <p:nvPicPr>
          <p:cNvPr id="8" name="Picture 7" descr="Text&#10;&#10;Description automatically generated">
            <a:extLst>
              <a:ext uri="{FF2B5EF4-FFF2-40B4-BE49-F238E27FC236}">
                <a16:creationId xmlns:a16="http://schemas.microsoft.com/office/drawing/2014/main" id="{71AFDD97-78F4-F739-4B84-668C180A26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675" y="639098"/>
            <a:ext cx="4033594" cy="2692424"/>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76842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Autofit/>
          </a:bodyPr>
          <a:lstStyle/>
          <a:p>
            <a:pPr algn="ctr"/>
            <a:r>
              <a:rPr lang="en-US" sz="4000" dirty="0"/>
              <a:t>Remove users and groups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idx="1"/>
          </p:nvPr>
        </p:nvSpPr>
        <p:spPr/>
        <p:txBody>
          <a:bodyPr>
            <a:normAutofit fontScale="92500" lnSpcReduction="20000"/>
          </a:bodyPr>
          <a:lstStyle/>
          <a:p>
            <a:r>
              <a:rPr lang="en-US" sz="2000" dirty="0"/>
              <a:t>A screenshot of the log on page with three user accounts.</a:t>
            </a:r>
          </a:p>
        </p:txBody>
      </p:sp>
      <p:pic>
        <p:nvPicPr>
          <p:cNvPr id="5" name="Picture Placeholder 4" descr="Graphical user interface&#10;&#10;Description automatically generated">
            <a:extLst>
              <a:ext uri="{FF2B5EF4-FFF2-40B4-BE49-F238E27FC236}">
                <a16:creationId xmlns:a16="http://schemas.microsoft.com/office/drawing/2014/main" id="{85ABBBF2-CC5A-548B-848C-58BA8ECF244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73184" y="2802996"/>
            <a:ext cx="3429387" cy="2921000"/>
          </a:xfrm>
        </p:spPr>
      </p:pic>
      <p:sp>
        <p:nvSpPr>
          <p:cNvPr id="4" name="Text Placeholder 3">
            <a:extLst>
              <a:ext uri="{FF2B5EF4-FFF2-40B4-BE49-F238E27FC236}">
                <a16:creationId xmlns:a16="http://schemas.microsoft.com/office/drawing/2014/main" id="{0B877236-73EF-467C-C59E-08A1565BEC29}"/>
              </a:ext>
            </a:extLst>
          </p:cNvPr>
          <p:cNvSpPr>
            <a:spLocks noGrp="1"/>
          </p:cNvSpPr>
          <p:nvPr>
            <p:ph type="body" sz="quarter" idx="3"/>
          </p:nvPr>
        </p:nvSpPr>
        <p:spPr/>
        <p:txBody>
          <a:bodyPr/>
          <a:lstStyle/>
          <a:p>
            <a:r>
              <a:rPr lang="en-US" sz="1900" dirty="0"/>
              <a:t>A screenshot of the log on page with only your user account (i.e., student).</a:t>
            </a:r>
          </a:p>
        </p:txBody>
      </p:sp>
      <p:sp>
        <p:nvSpPr>
          <p:cNvPr id="8" name="Picture Placeholder 5">
            <a:extLst>
              <a:ext uri="{FF2B5EF4-FFF2-40B4-BE49-F238E27FC236}">
                <a16:creationId xmlns:a16="http://schemas.microsoft.com/office/drawing/2014/main" id="{E6D10F4A-EF48-44E4-9E79-740983EE7B9D}"/>
              </a:ext>
            </a:extLst>
          </p:cNvPr>
          <p:cNvSpPr txBox="1">
            <a:spLocks/>
          </p:cNvSpPr>
          <p:nvPr/>
        </p:nvSpPr>
        <p:spPr>
          <a:xfrm>
            <a:off x="6313007" y="3375732"/>
            <a:ext cx="4354455" cy="2575557"/>
          </a:xfrm>
          <a:prstGeom prst="rect">
            <a:avLst/>
          </a:prstGeom>
        </p:spPr>
      </p:sp>
      <p:pic>
        <p:nvPicPr>
          <p:cNvPr id="10" name="Picture 9" descr="Graphical user interface, application&#10;&#10;Description automatically generated">
            <a:extLst>
              <a:ext uri="{FF2B5EF4-FFF2-40B4-BE49-F238E27FC236}">
                <a16:creationId xmlns:a16="http://schemas.microsoft.com/office/drawing/2014/main" id="{CD3F927C-5DAF-5F9C-B117-068350623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007" y="2794529"/>
            <a:ext cx="3429387" cy="2912752"/>
          </a:xfrm>
          <a:prstGeom prst="rect">
            <a:avLst/>
          </a:prstGeom>
          <a:effectLst>
            <a:softEdge rad="0"/>
          </a:effectLst>
        </p:spPr>
      </p:pic>
    </p:spTree>
    <p:extLst>
      <p:ext uri="{BB962C8B-B14F-4D97-AF65-F5344CB8AC3E}">
        <p14:creationId xmlns:p14="http://schemas.microsoft.com/office/powerpoint/2010/main" val="66062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C9BBFE-A476-3A2D-389F-20F34F6E8A47}"/>
              </a:ext>
            </a:extLst>
          </p:cNvPr>
          <p:cNvSpPr>
            <a:spLocks noGrp="1"/>
          </p:cNvSpPr>
          <p:nvPr>
            <p:ph type="title"/>
          </p:nvPr>
        </p:nvSpPr>
        <p:spPr>
          <a:xfrm>
            <a:off x="685799" y="1150076"/>
            <a:ext cx="3659389" cy="4557849"/>
          </a:xfrm>
        </p:spPr>
        <p:txBody>
          <a:bodyPr vert="horz" lIns="91440" tIns="45720" rIns="91440" bIns="45720" rtlCol="0" anchor="ctr">
            <a:normAutofit/>
          </a:bodyPr>
          <a:lstStyle/>
          <a:p>
            <a:pPr algn="r"/>
            <a:r>
              <a:rPr lang="en-US" dirty="0">
                <a:solidFill>
                  <a:schemeClr val="tx1"/>
                </a:solidFill>
              </a:rPr>
              <a:t>Network connections</a:t>
            </a:r>
          </a:p>
        </p:txBody>
      </p:sp>
      <p:sp>
        <p:nvSpPr>
          <p:cNvPr id="4" name="Text Placeholder 3">
            <a:extLst>
              <a:ext uri="{FF2B5EF4-FFF2-40B4-BE49-F238E27FC236}">
                <a16:creationId xmlns:a16="http://schemas.microsoft.com/office/drawing/2014/main" id="{946CADC5-5DE5-4416-A9DD-50C6AFCFD49C}"/>
              </a:ext>
            </a:extLst>
          </p:cNvPr>
          <p:cNvSpPr>
            <a:spLocks noGrp="1"/>
          </p:cNvSpPr>
          <p:nvPr>
            <p:ph type="body" sz="quarter" idx="14"/>
          </p:nvPr>
        </p:nvSpPr>
        <p:spPr>
          <a:xfrm>
            <a:off x="4988658" y="1150076"/>
            <a:ext cx="6517543" cy="4557849"/>
          </a:xfrm>
        </p:spPr>
        <p:txBody>
          <a:bodyPr vert="horz" lIns="91440" tIns="45720" rIns="91440" bIns="45720" rtlCol="0" anchor="ctr">
            <a:normAutofit/>
          </a:bodyPr>
          <a:lstStyle/>
          <a:p>
            <a:r>
              <a:rPr lang="en-US" dirty="0">
                <a:solidFill>
                  <a:schemeClr val="tx1"/>
                </a:solidFill>
              </a:rPr>
              <a:t>This section covers how to connect to business networks, and the internet. How to manage network interfaces, and use network utilities to manage network connections.</a:t>
            </a:r>
          </a:p>
        </p:txBody>
      </p:sp>
    </p:spTree>
    <p:extLst>
      <p:ext uri="{BB962C8B-B14F-4D97-AF65-F5344CB8AC3E}">
        <p14:creationId xmlns:p14="http://schemas.microsoft.com/office/powerpoint/2010/main" val="1656386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25909" y="808055"/>
            <a:ext cx="3979205" cy="1453363"/>
          </a:xfrm>
        </p:spPr>
        <p:txBody>
          <a:bodyPr vert="horz" lIns="91440" tIns="45720" rIns="91440" bIns="45720" rtlCol="0" anchor="ctr">
            <a:normAutofit/>
          </a:bodyPr>
          <a:lstStyle/>
          <a:p>
            <a:r>
              <a:rPr lang="en-US" sz="3600" dirty="0"/>
              <a:t>Discover host IP configurations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05530" y="2994321"/>
            <a:ext cx="4684222" cy="3701447"/>
          </a:xfrm>
        </p:spPr>
        <p:txBody>
          <a:bodyPr vert="horz" lIns="91440" tIns="45720" rIns="91440" bIns="45720" rtlCol="0" anchor="ctr">
            <a:normAutofit fontScale="92500" lnSpcReduction="20000"/>
          </a:bodyPr>
          <a:lstStyle/>
          <a:p>
            <a:pPr>
              <a:lnSpc>
                <a:spcPct val="90000"/>
              </a:lnSpc>
              <a:buFont typeface="Arial"/>
              <a:buChar char="•"/>
            </a:pPr>
            <a:r>
              <a:rPr lang="en-US" dirty="0"/>
              <a:t>1. What is the IP address of your Ubuntu machine?</a:t>
            </a:r>
          </a:p>
          <a:p>
            <a:pPr>
              <a:lnSpc>
                <a:spcPct val="90000"/>
              </a:lnSpc>
              <a:buFont typeface="Arial"/>
              <a:buChar char="•"/>
            </a:pPr>
            <a:r>
              <a:rPr lang="en-US" dirty="0"/>
              <a:t>Answer here: “192.168.1.104”</a:t>
            </a:r>
          </a:p>
          <a:p>
            <a:pPr>
              <a:lnSpc>
                <a:spcPct val="90000"/>
              </a:lnSpc>
              <a:buFont typeface="Arial"/>
              <a:buChar char="•"/>
            </a:pPr>
            <a:endParaRPr lang="en-US" dirty="0"/>
          </a:p>
          <a:p>
            <a:pPr>
              <a:lnSpc>
                <a:spcPct val="90000"/>
              </a:lnSpc>
              <a:buFont typeface="Arial"/>
              <a:buChar char="•"/>
            </a:pPr>
            <a:r>
              <a:rPr lang="en-US" dirty="0"/>
              <a:t>2. What is the IP address of its default gateway?</a:t>
            </a:r>
          </a:p>
          <a:p>
            <a:pPr>
              <a:lnSpc>
                <a:spcPct val="90000"/>
              </a:lnSpc>
              <a:buFont typeface="Arial"/>
              <a:buChar char="•"/>
            </a:pPr>
            <a:r>
              <a:rPr lang="en-US" dirty="0"/>
              <a:t>Answer here:”192.168.1.1”</a:t>
            </a:r>
          </a:p>
          <a:p>
            <a:pPr>
              <a:lnSpc>
                <a:spcPct val="90000"/>
              </a:lnSpc>
              <a:buFont typeface="Arial"/>
              <a:buChar char="•"/>
            </a:pPr>
            <a:endParaRPr lang="en-US" dirty="0"/>
          </a:p>
          <a:p>
            <a:pPr>
              <a:lnSpc>
                <a:spcPct val="90000"/>
              </a:lnSpc>
              <a:buFont typeface="Arial"/>
              <a:buChar char="•"/>
            </a:pPr>
            <a:r>
              <a:rPr lang="en-US" dirty="0"/>
              <a:t>3. What is the IP address of its DHCP server?</a:t>
            </a:r>
          </a:p>
          <a:p>
            <a:pPr>
              <a:lnSpc>
                <a:spcPct val="90000"/>
              </a:lnSpc>
              <a:buFont typeface="Arial"/>
              <a:buChar char="•"/>
            </a:pPr>
            <a:r>
              <a:rPr lang="en-US" dirty="0"/>
              <a:t>Answer here:  “192.168.1.1”</a:t>
            </a:r>
          </a:p>
          <a:p>
            <a:pPr>
              <a:lnSpc>
                <a:spcPct val="90000"/>
              </a:lnSpc>
              <a:buFont typeface="Arial"/>
              <a:buChar char="•"/>
            </a:pPr>
            <a:endParaRPr lang="en-US" dirty="0"/>
          </a:p>
          <a:p>
            <a:pPr>
              <a:lnSpc>
                <a:spcPct val="90000"/>
              </a:lnSpc>
              <a:buFont typeface="Arial"/>
              <a:buChar char="•"/>
            </a:pPr>
            <a:r>
              <a:rPr lang="en-US" dirty="0"/>
              <a:t>4. What is the IP address of its DNS server?</a:t>
            </a:r>
          </a:p>
          <a:p>
            <a:pPr>
              <a:lnSpc>
                <a:spcPct val="90000"/>
              </a:lnSpc>
              <a:buFont typeface="Arial"/>
              <a:buChar char="•"/>
            </a:pPr>
            <a:r>
              <a:rPr lang="en-US" dirty="0"/>
              <a:t>Answer here: “192.168.1.1”</a:t>
            </a:r>
          </a:p>
          <a:p>
            <a:pPr>
              <a:lnSpc>
                <a:spcPct val="90000"/>
              </a:lnSpc>
              <a:buFont typeface="Arial"/>
              <a:buChar char="•"/>
            </a:pPr>
            <a:endParaRPr lang="en-US" sz="1400" dirty="0"/>
          </a:p>
          <a:p>
            <a:pPr>
              <a:lnSpc>
                <a:spcPct val="90000"/>
              </a:lnSpc>
              <a:buFont typeface="Arial"/>
              <a:buChar char="•"/>
            </a:pPr>
            <a:endParaRPr lang="en-US" sz="1400" dirty="0"/>
          </a:p>
          <a:p>
            <a:pPr>
              <a:lnSpc>
                <a:spcPct val="90000"/>
              </a:lnSpc>
              <a:buFont typeface="Arial"/>
              <a:buChar char="•"/>
            </a:pPr>
            <a:endParaRPr lang="en-US" sz="1400" dirty="0"/>
          </a:p>
        </p:txBody>
      </p:sp>
      <p:pic>
        <p:nvPicPr>
          <p:cNvPr id="9" name="Picture 8" descr="Text&#10;&#10;Description automatically generated">
            <a:extLst>
              <a:ext uri="{FF2B5EF4-FFF2-40B4-BE49-F238E27FC236}">
                <a16:creationId xmlns:a16="http://schemas.microsoft.com/office/drawing/2014/main" id="{B4DBD59E-B07D-A58F-1EEF-1A353E1E8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752" y="1328720"/>
            <a:ext cx="6095593" cy="403832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60053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C9BBFE-A476-3A2D-389F-20F34F6E8A47}"/>
              </a:ext>
            </a:extLst>
          </p:cNvPr>
          <p:cNvSpPr>
            <a:spLocks noGrp="1"/>
          </p:cNvSpPr>
          <p:nvPr>
            <p:ph type="title"/>
          </p:nvPr>
        </p:nvSpPr>
        <p:spPr>
          <a:xfrm>
            <a:off x="685799" y="1150076"/>
            <a:ext cx="3659389" cy="4557849"/>
          </a:xfrm>
        </p:spPr>
        <p:txBody>
          <a:bodyPr vert="horz" lIns="91440" tIns="45720" rIns="91440" bIns="45720" rtlCol="0" anchor="ctr">
            <a:normAutofit/>
          </a:bodyPr>
          <a:lstStyle/>
          <a:p>
            <a:pPr algn="r"/>
            <a:r>
              <a:rPr lang="en-US">
                <a:solidFill>
                  <a:schemeClr val="tx1"/>
                </a:solidFill>
              </a:rPr>
              <a:t>introduction</a:t>
            </a:r>
          </a:p>
        </p:txBody>
      </p:sp>
      <p:sp>
        <p:nvSpPr>
          <p:cNvPr id="4" name="Text Placeholder 3">
            <a:extLst>
              <a:ext uri="{FF2B5EF4-FFF2-40B4-BE49-F238E27FC236}">
                <a16:creationId xmlns:a16="http://schemas.microsoft.com/office/drawing/2014/main" id="{946CADC5-5DE5-4416-A9DD-50C6AFCFD49C}"/>
              </a:ext>
            </a:extLst>
          </p:cNvPr>
          <p:cNvSpPr>
            <a:spLocks noGrp="1"/>
          </p:cNvSpPr>
          <p:nvPr>
            <p:ph type="body" sz="quarter" idx="14"/>
          </p:nvPr>
        </p:nvSpPr>
        <p:spPr>
          <a:xfrm>
            <a:off x="4988658" y="1150076"/>
            <a:ext cx="6517543" cy="4557849"/>
          </a:xfrm>
        </p:spPr>
        <p:txBody>
          <a:bodyPr vert="horz" lIns="91440" tIns="45720" rIns="91440" bIns="45720" rtlCol="0" anchor="ctr">
            <a:normAutofit/>
          </a:bodyPr>
          <a:lstStyle/>
          <a:p>
            <a:pPr>
              <a:buFont typeface="Arial"/>
              <a:buChar char="•"/>
            </a:pPr>
            <a:r>
              <a:rPr lang="en-US" dirty="0">
                <a:solidFill>
                  <a:schemeClr val="tx1"/>
                </a:solidFill>
              </a:rPr>
              <a:t>Operating systems are the interface between the software we want to use, and the hardware needed to use it. To that end this presentation covers some brief highlights on how to use, maintain, and troubleshoot Linux effectively.</a:t>
            </a:r>
            <a:endParaRPr lang="en-US">
              <a:solidFill>
                <a:schemeClr val="tx1"/>
              </a:solidFill>
            </a:endParaRPr>
          </a:p>
        </p:txBody>
      </p:sp>
    </p:spTree>
    <p:extLst>
      <p:ext uri="{BB962C8B-B14F-4D97-AF65-F5344CB8AC3E}">
        <p14:creationId xmlns:p14="http://schemas.microsoft.com/office/powerpoint/2010/main" val="1826076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85801" y="533400"/>
            <a:ext cx="10820400" cy="1177092"/>
          </a:xfrm>
        </p:spPr>
        <p:txBody>
          <a:bodyPr vert="horz" lIns="91440" tIns="45720" rIns="91440" bIns="45720" rtlCol="0" anchor="b">
            <a:normAutofit/>
          </a:bodyPr>
          <a:lstStyle/>
          <a:p>
            <a:pPr algn="ctr"/>
            <a:r>
              <a:rPr lang="en-US" sz="4400" dirty="0"/>
              <a:t>Manage network interfaces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685801" y="1850077"/>
            <a:ext cx="10820400" cy="5006137"/>
          </a:xfrm>
        </p:spPr>
        <p:txBody>
          <a:bodyPr vert="horz" lIns="91440" tIns="45720" rIns="91440" bIns="45720" rtlCol="0" anchor="t">
            <a:normAutofit/>
          </a:bodyPr>
          <a:lstStyle/>
          <a:p>
            <a:pPr>
              <a:lnSpc>
                <a:spcPct val="90000"/>
              </a:lnSpc>
              <a:buFont typeface="Arial"/>
              <a:buChar char="•"/>
            </a:pPr>
            <a:r>
              <a:rPr lang="en-US" dirty="0"/>
              <a:t>1. Which DHCP message is shown in the output of the </a:t>
            </a:r>
            <a:r>
              <a:rPr lang="en-US" b="1" dirty="0" err="1"/>
              <a:t>sudo</a:t>
            </a:r>
            <a:r>
              <a:rPr lang="en-US" b="1" dirty="0"/>
              <a:t>  </a:t>
            </a:r>
            <a:r>
              <a:rPr lang="en-US" b="1" dirty="0" err="1"/>
              <a:t>dhclient</a:t>
            </a:r>
            <a:r>
              <a:rPr lang="en-US" b="1" dirty="0"/>
              <a:t>  –v  –r  eth0</a:t>
            </a:r>
            <a:r>
              <a:rPr lang="en-US" dirty="0"/>
              <a:t> command? [hint: the message name is in uppercase.]</a:t>
            </a:r>
          </a:p>
          <a:p>
            <a:pPr>
              <a:lnSpc>
                <a:spcPct val="90000"/>
              </a:lnSpc>
              <a:buFont typeface="Arial"/>
              <a:buChar char="•"/>
            </a:pPr>
            <a:r>
              <a:rPr lang="en-US" dirty="0"/>
              <a:t>Answer here: “DHCPRELEASE”</a:t>
            </a:r>
          </a:p>
          <a:p>
            <a:pPr>
              <a:lnSpc>
                <a:spcPct val="90000"/>
              </a:lnSpc>
              <a:buFont typeface="Arial"/>
              <a:buChar char="•"/>
            </a:pPr>
            <a:endParaRPr lang="en-US" dirty="0"/>
          </a:p>
          <a:p>
            <a:pPr>
              <a:lnSpc>
                <a:spcPct val="90000"/>
              </a:lnSpc>
              <a:buFont typeface="Arial"/>
              <a:buChar char="•"/>
            </a:pPr>
            <a:r>
              <a:rPr lang="en-US" dirty="0"/>
              <a:t>2. Which four DHCP messages are shown in the output of the </a:t>
            </a:r>
            <a:r>
              <a:rPr lang="en-US" b="1" dirty="0" err="1"/>
              <a:t>sudo</a:t>
            </a:r>
            <a:r>
              <a:rPr lang="en-US" b="1" dirty="0"/>
              <a:t>  </a:t>
            </a:r>
            <a:r>
              <a:rPr lang="en-US" b="1" dirty="0" err="1"/>
              <a:t>dhclient</a:t>
            </a:r>
            <a:r>
              <a:rPr lang="en-US" b="1" dirty="0"/>
              <a:t>  –v  eth0 </a:t>
            </a:r>
            <a:r>
              <a:rPr lang="en-US" dirty="0"/>
              <a:t>command? [hint: the message names are in uppercase.]</a:t>
            </a:r>
          </a:p>
          <a:p>
            <a:pPr>
              <a:lnSpc>
                <a:spcPct val="90000"/>
              </a:lnSpc>
              <a:buFont typeface="Arial"/>
              <a:buChar char="•"/>
            </a:pPr>
            <a:r>
              <a:rPr lang="en-US" dirty="0"/>
              <a:t>Answer here:</a:t>
            </a:r>
          </a:p>
          <a:p>
            <a:pPr>
              <a:lnSpc>
                <a:spcPct val="90000"/>
              </a:lnSpc>
              <a:buFont typeface="Arial"/>
              <a:buChar char="•"/>
            </a:pPr>
            <a:r>
              <a:rPr lang="en-US" dirty="0"/>
              <a:t>“DHCPDISCOVER, “DHCPOFFER”, “DHCPREQUEST”,“DCHPACK”</a:t>
            </a:r>
          </a:p>
          <a:p>
            <a:pPr>
              <a:lnSpc>
                <a:spcPct val="90000"/>
              </a:lnSpc>
              <a:buFont typeface="Arial"/>
              <a:buChar char="•"/>
            </a:pPr>
            <a:endParaRPr lang="en-US" dirty="0"/>
          </a:p>
          <a:p>
            <a:pPr>
              <a:lnSpc>
                <a:spcPct val="90000"/>
              </a:lnSpc>
              <a:buFont typeface="Arial"/>
              <a:buChar char="•"/>
            </a:pPr>
            <a:r>
              <a:rPr lang="en-US" dirty="0"/>
              <a:t>References:</a:t>
            </a:r>
          </a:p>
          <a:p>
            <a:pPr>
              <a:lnSpc>
                <a:spcPct val="90000"/>
              </a:lnSpc>
              <a:buFont typeface="Arial"/>
              <a:buChar char="•"/>
            </a:pPr>
            <a:r>
              <a:rPr lang="en-US" dirty="0"/>
              <a:t>1. Eckert, J. (2019). </a:t>
            </a:r>
            <a:r>
              <a:rPr lang="en-US" i="1" dirty="0"/>
              <a:t>Linux+ and LPIC-1 Guide to Linux Certification (MindTap Course List)</a:t>
            </a:r>
            <a:r>
              <a:rPr lang="en-US" dirty="0"/>
              <a:t> (5th ed.) [E-book]. Cengage Learning.</a:t>
            </a:r>
          </a:p>
          <a:p>
            <a:pPr>
              <a:lnSpc>
                <a:spcPct val="90000"/>
              </a:lnSpc>
              <a:buFont typeface="Arial"/>
              <a:buChar char="•"/>
            </a:pPr>
            <a:r>
              <a:rPr lang="en-US" dirty="0"/>
              <a:t>2. Bird, R (2022). </a:t>
            </a:r>
            <a:r>
              <a:rPr lang="en-US" i="1" dirty="0"/>
              <a:t>CEIS106 - Operating Systems-Week 5 Project Assistance </a:t>
            </a:r>
            <a:r>
              <a:rPr lang="en-US" dirty="0"/>
              <a:t>[mp4 video file] Retrieved from: https://</a:t>
            </a:r>
            <a:r>
              <a:rPr lang="en-US" dirty="0" err="1"/>
              <a:t>devry.webex.com</a:t>
            </a:r>
            <a:r>
              <a:rPr lang="en-US" dirty="0"/>
              <a:t>/</a:t>
            </a:r>
            <a:r>
              <a:rPr lang="en-US" dirty="0" err="1"/>
              <a:t>devry</a:t>
            </a:r>
            <a:r>
              <a:rPr lang="en-US" dirty="0"/>
              <a:t>/</a:t>
            </a:r>
            <a:r>
              <a:rPr lang="en-US" dirty="0" err="1"/>
              <a:t>ldr.php?RCID</a:t>
            </a:r>
            <a:r>
              <a:rPr lang="en-US" dirty="0"/>
              <a:t>=ce1e5d3b6a2b3cf95f899dacb24ea086</a:t>
            </a:r>
          </a:p>
          <a:p>
            <a:pPr>
              <a:lnSpc>
                <a:spcPct val="90000"/>
              </a:lnSpc>
              <a:buFont typeface="Arial"/>
              <a:buChar char="•"/>
            </a:pPr>
            <a:endParaRPr lang="en-US" sz="1100" dirty="0"/>
          </a:p>
          <a:p>
            <a:pPr>
              <a:lnSpc>
                <a:spcPct val="90000"/>
              </a:lnSpc>
              <a:buFont typeface="Arial"/>
              <a:buChar char="•"/>
            </a:pPr>
            <a:endParaRPr lang="en-US" sz="1100" dirty="0"/>
          </a:p>
        </p:txBody>
      </p:sp>
    </p:spTree>
    <p:extLst>
      <p:ext uri="{BB962C8B-B14F-4D97-AF65-F5344CB8AC3E}">
        <p14:creationId xmlns:p14="http://schemas.microsoft.com/office/powerpoint/2010/main" val="145510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43464" y="639097"/>
            <a:ext cx="4789678" cy="3746634"/>
          </a:xfrm>
        </p:spPr>
        <p:txBody>
          <a:bodyPr vert="horz" lIns="91440" tIns="45720" rIns="91440" bIns="45720" rtlCol="0" anchor="b">
            <a:normAutofit/>
          </a:bodyPr>
          <a:lstStyle/>
          <a:p>
            <a:pPr algn="r"/>
            <a:r>
              <a:rPr lang="en-US" sz="4800"/>
              <a:t>Use network utilities</a:t>
            </a:r>
          </a:p>
        </p:txBody>
      </p:sp>
      <p:pic>
        <p:nvPicPr>
          <p:cNvPr id="4" name="Picture 3" descr="Text&#10;&#10;Description automatically generated">
            <a:extLst>
              <a:ext uri="{FF2B5EF4-FFF2-40B4-BE49-F238E27FC236}">
                <a16:creationId xmlns:a16="http://schemas.microsoft.com/office/drawing/2014/main" id="{3BD405C5-2C4A-99FC-36AD-368FF713B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6606" y="1634760"/>
            <a:ext cx="5471927" cy="358411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16611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6D95BA-5DEA-4969-83AE-052DB82DC8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2" name="Rectangle 11">
            <a:extLst>
              <a:ext uri="{FF2B5EF4-FFF2-40B4-BE49-F238E27FC236}">
                <a16:creationId xmlns:a16="http://schemas.microsoft.com/office/drawing/2014/main" id="{5CEE3B40-0719-467B-A4F7-B7D14A4AC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mputer script on a screen">
            <a:extLst>
              <a:ext uri="{FF2B5EF4-FFF2-40B4-BE49-F238E27FC236}">
                <a16:creationId xmlns:a16="http://schemas.microsoft.com/office/drawing/2014/main" id="{3A170E65-AFAD-11DD-995E-C76278AB76A0}"/>
              </a:ext>
            </a:extLst>
          </p:cNvPr>
          <p:cNvPicPr>
            <a:picLocks noChangeAspect="1"/>
          </p:cNvPicPr>
          <p:nvPr/>
        </p:nvPicPr>
        <p:blipFill rotWithShape="1">
          <a:blip r:embed="rId4">
            <a:alphaModFix amt="20000"/>
          </a:blip>
          <a:srcRect t="5981" b="9750"/>
          <a:stretch/>
        </p:blipFill>
        <p:spPr>
          <a:xfrm>
            <a:off x="20" y="10"/>
            <a:ext cx="12191980" cy="6857990"/>
          </a:xfrm>
          <a:prstGeom prst="rect">
            <a:avLst/>
          </a:prstGeom>
        </p:spPr>
      </p:pic>
      <p:pic>
        <p:nvPicPr>
          <p:cNvPr id="14" name="Picture 13">
            <a:extLst>
              <a:ext uri="{FF2B5EF4-FFF2-40B4-BE49-F238E27FC236}">
                <a16:creationId xmlns:a16="http://schemas.microsoft.com/office/drawing/2014/main" id="{8D2D1CDE-6BAA-430B-9048-78C5BBF8CF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51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itle 2">
            <a:extLst>
              <a:ext uri="{FF2B5EF4-FFF2-40B4-BE49-F238E27FC236}">
                <a16:creationId xmlns:a16="http://schemas.microsoft.com/office/drawing/2014/main" id="{8AC9BBFE-A476-3A2D-389F-20F34F6E8A47}"/>
              </a:ext>
            </a:extLst>
          </p:cNvPr>
          <p:cNvSpPr>
            <a:spLocks noGrp="1"/>
          </p:cNvSpPr>
          <p:nvPr>
            <p:ph type="title"/>
          </p:nvPr>
        </p:nvSpPr>
        <p:spPr>
          <a:xfrm>
            <a:off x="3962399" y="1964267"/>
            <a:ext cx="7197726" cy="2421464"/>
          </a:xfrm>
        </p:spPr>
        <p:txBody>
          <a:bodyPr vert="horz" lIns="91440" tIns="45720" rIns="91440" bIns="45720" rtlCol="0" anchor="b">
            <a:normAutofit/>
          </a:bodyPr>
          <a:lstStyle/>
          <a:p>
            <a:pPr algn="r"/>
            <a:r>
              <a:rPr lang="en-US" sz="4800">
                <a:solidFill>
                  <a:schemeClr val="tx1"/>
                </a:solidFill>
              </a:rPr>
              <a:t>Linux processes</a:t>
            </a:r>
          </a:p>
        </p:txBody>
      </p:sp>
      <p:sp>
        <p:nvSpPr>
          <p:cNvPr id="4" name="Text Placeholder 3">
            <a:extLst>
              <a:ext uri="{FF2B5EF4-FFF2-40B4-BE49-F238E27FC236}">
                <a16:creationId xmlns:a16="http://schemas.microsoft.com/office/drawing/2014/main" id="{946CADC5-5DE5-4416-A9DD-50C6AFCFD49C}"/>
              </a:ext>
            </a:extLst>
          </p:cNvPr>
          <p:cNvSpPr>
            <a:spLocks noGrp="1"/>
          </p:cNvSpPr>
          <p:nvPr>
            <p:ph type="body" sz="quarter" idx="14"/>
          </p:nvPr>
        </p:nvSpPr>
        <p:spPr>
          <a:xfrm>
            <a:off x="3962399" y="4385732"/>
            <a:ext cx="7197726" cy="1405467"/>
          </a:xfrm>
        </p:spPr>
        <p:txBody>
          <a:bodyPr vert="horz" lIns="91440" tIns="45720" rIns="91440" bIns="45720" rtlCol="0" anchor="t">
            <a:normAutofit/>
          </a:bodyPr>
          <a:lstStyle/>
          <a:p>
            <a:pPr algn="r"/>
            <a:r>
              <a:rPr lang="en-US" cap="all">
                <a:solidFill>
                  <a:schemeClr val="tx1"/>
                </a:solidFill>
              </a:rPr>
              <a:t>This section covers how to monitor process, user activities and network bandwidth utilization.</a:t>
            </a:r>
          </a:p>
        </p:txBody>
      </p:sp>
    </p:spTree>
    <p:extLst>
      <p:ext uri="{BB962C8B-B14F-4D97-AF65-F5344CB8AC3E}">
        <p14:creationId xmlns:p14="http://schemas.microsoft.com/office/powerpoint/2010/main" val="124610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775641" y="702710"/>
            <a:ext cx="6663478" cy="785949"/>
          </a:xfrm>
        </p:spPr>
        <p:txBody>
          <a:bodyPr>
            <a:noAutofit/>
          </a:bodyPr>
          <a:lstStyle/>
          <a:p>
            <a:r>
              <a:rPr lang="en-US" sz="4000" dirty="0"/>
              <a:t>Monitor Linux processes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775641" y="1864124"/>
            <a:ext cx="8640718" cy="3820239"/>
          </a:xfrm>
        </p:spPr>
        <p:txBody>
          <a:bodyPr>
            <a:normAutofit fontScale="85000" lnSpcReduction="20000"/>
          </a:bodyPr>
          <a:lstStyle/>
          <a:p>
            <a:r>
              <a:rPr lang="en-US" sz="1800" dirty="0"/>
              <a:t>1. What is the default action of the </a:t>
            </a:r>
            <a:r>
              <a:rPr lang="en-US" sz="1800" i="1" dirty="0"/>
              <a:t>15 SIGTERM </a:t>
            </a:r>
            <a:r>
              <a:rPr lang="en-US" sz="1800" dirty="0"/>
              <a:t>kill signal?</a:t>
            </a:r>
          </a:p>
          <a:p>
            <a:r>
              <a:rPr lang="en-US" dirty="0"/>
              <a:t>Answer here: Terminated the process.</a:t>
            </a:r>
          </a:p>
          <a:p>
            <a:endParaRPr lang="en-US" dirty="0"/>
          </a:p>
          <a:p>
            <a:r>
              <a:rPr lang="en-US" sz="1800" dirty="0"/>
              <a:t>2. In the System Monitor window, click on </a:t>
            </a:r>
            <a:r>
              <a:rPr lang="en-US" sz="1800" i="1" dirty="0"/>
              <a:t>% CPU </a:t>
            </a:r>
            <a:r>
              <a:rPr lang="en-US" sz="1800" dirty="0"/>
              <a:t>to sort the processes by CPU load. Which process shows the highest percentage of CPU usage?</a:t>
            </a:r>
          </a:p>
          <a:p>
            <a:r>
              <a:rPr lang="en-US" dirty="0"/>
              <a:t>Answer here:</a:t>
            </a:r>
          </a:p>
          <a:p>
            <a:r>
              <a:rPr lang="en-US" dirty="0"/>
              <a:t>Gnome-shell</a:t>
            </a:r>
          </a:p>
          <a:p>
            <a:endParaRPr lang="en-US" dirty="0"/>
          </a:p>
          <a:p>
            <a:r>
              <a:rPr lang="en-US" sz="1800" dirty="0"/>
              <a:t>References:</a:t>
            </a:r>
          </a:p>
          <a:p>
            <a:r>
              <a:rPr lang="en-US" dirty="0"/>
              <a:t>1. Eckert, J. (2019). </a:t>
            </a:r>
            <a:r>
              <a:rPr lang="en-US" i="1" dirty="0"/>
              <a:t>Linux+ and LPIC-1 Guide to Linux Certification (MindTap Course List)</a:t>
            </a:r>
            <a:r>
              <a:rPr lang="en-US" dirty="0"/>
              <a:t> (5th ed.) [E-book]. Cengage Learning.</a:t>
            </a:r>
          </a:p>
          <a:p>
            <a:r>
              <a:rPr lang="en-US" dirty="0"/>
              <a:t>2Damian, E. (2022). </a:t>
            </a:r>
            <a:r>
              <a:rPr lang="en-US" i="1" dirty="0"/>
              <a:t>CEIS106 - Operating Systems-Week 5 Project Assistance </a:t>
            </a:r>
            <a:r>
              <a:rPr lang="en-US" dirty="0"/>
              <a:t>[mp4 video file] Retrieved from: https://</a:t>
            </a:r>
            <a:r>
              <a:rPr lang="en-US" dirty="0" err="1"/>
              <a:t>devry.webex.com</a:t>
            </a:r>
            <a:r>
              <a:rPr lang="en-US" dirty="0"/>
              <a:t>/</a:t>
            </a:r>
            <a:r>
              <a:rPr lang="en-US" dirty="0" err="1"/>
              <a:t>devry</a:t>
            </a:r>
            <a:r>
              <a:rPr lang="en-US" dirty="0"/>
              <a:t>/</a:t>
            </a:r>
            <a:r>
              <a:rPr lang="en-US" dirty="0" err="1"/>
              <a:t>ldr.php?RCID</a:t>
            </a:r>
            <a:r>
              <a:rPr lang="en-US" dirty="0"/>
              <a:t>=ce1e5d3b6a2b3cf95f899dacb24ea086</a:t>
            </a:r>
          </a:p>
          <a:p>
            <a:endParaRPr lang="en-US" dirty="0"/>
          </a:p>
          <a:p>
            <a:endParaRPr lang="en-US" dirty="0"/>
          </a:p>
          <a:p>
            <a:endParaRPr lang="en-US" dirty="0"/>
          </a:p>
        </p:txBody>
      </p:sp>
    </p:spTree>
    <p:extLst>
      <p:ext uri="{BB962C8B-B14F-4D97-AF65-F5344CB8AC3E}">
        <p14:creationId xmlns:p14="http://schemas.microsoft.com/office/powerpoint/2010/main" val="2537079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177FA9E-5F9F-48BC-9C04-9A7B61FFE5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06655" y="163959"/>
            <a:ext cx="3979205" cy="1453363"/>
          </a:xfrm>
        </p:spPr>
        <p:txBody>
          <a:bodyPr vert="horz" lIns="91440" tIns="45720" rIns="91440" bIns="45720" rtlCol="0" anchor="ctr">
            <a:normAutofit/>
          </a:bodyPr>
          <a:lstStyle/>
          <a:p>
            <a:r>
              <a:rPr lang="en-US" sz="3600" dirty="0"/>
              <a:t>Monitor user activities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436538" y="5257901"/>
            <a:ext cx="11752287" cy="1453363"/>
          </a:xfrm>
        </p:spPr>
        <p:txBody>
          <a:bodyPr vert="horz" lIns="91440" tIns="45720" rIns="91440" bIns="45720" rtlCol="0" anchor="ctr">
            <a:normAutofit lnSpcReduction="10000"/>
          </a:bodyPr>
          <a:lstStyle/>
          <a:p>
            <a:pPr>
              <a:lnSpc>
                <a:spcPct val="90000"/>
              </a:lnSpc>
            </a:pPr>
            <a:r>
              <a:rPr lang="en-US" dirty="0"/>
              <a:t>References:</a:t>
            </a:r>
          </a:p>
          <a:p>
            <a:pPr>
              <a:lnSpc>
                <a:spcPct val="90000"/>
              </a:lnSpc>
              <a:buFont typeface="Arial"/>
              <a:buChar char="•"/>
            </a:pPr>
            <a:r>
              <a:rPr lang="en-US" dirty="0"/>
              <a:t>1. Eckert, J. (2019). </a:t>
            </a:r>
            <a:r>
              <a:rPr lang="en-US" i="1" dirty="0"/>
              <a:t>Linux+ and LPIC-1 Guide to Linux Certification (MindTap Course List)</a:t>
            </a:r>
            <a:r>
              <a:rPr lang="en-US" dirty="0"/>
              <a:t> (5th ed.) [E-book]. Cengage Learning.</a:t>
            </a:r>
          </a:p>
          <a:p>
            <a:pPr>
              <a:lnSpc>
                <a:spcPct val="90000"/>
              </a:lnSpc>
              <a:buFont typeface="Arial"/>
              <a:buChar char="•"/>
            </a:pPr>
            <a:r>
              <a:rPr lang="en-US" dirty="0"/>
              <a:t>2. Damian, E (2022). </a:t>
            </a:r>
            <a:r>
              <a:rPr lang="en-US" i="1" dirty="0"/>
              <a:t>CEIS106 - Operating Systems-Week 5 Project Assistance </a:t>
            </a:r>
            <a:r>
              <a:rPr lang="en-US" dirty="0"/>
              <a:t>[mp4 video file] Retrieved from: https://</a:t>
            </a:r>
            <a:r>
              <a:rPr lang="en-US" dirty="0" err="1"/>
              <a:t>devry.webex.com</a:t>
            </a:r>
            <a:r>
              <a:rPr lang="en-US" dirty="0"/>
              <a:t>/</a:t>
            </a:r>
            <a:r>
              <a:rPr lang="en-US" dirty="0" err="1"/>
              <a:t>devry</a:t>
            </a:r>
            <a:r>
              <a:rPr lang="en-US" dirty="0"/>
              <a:t>/</a:t>
            </a:r>
            <a:r>
              <a:rPr lang="en-US" dirty="0" err="1"/>
              <a:t>ldr.php?RCID</a:t>
            </a:r>
            <a:r>
              <a:rPr lang="en-US" dirty="0"/>
              <a:t>=ce1e5d3b6a2b3cf95f899dacb24ea086</a:t>
            </a:r>
          </a:p>
        </p:txBody>
      </p:sp>
      <p:pic>
        <p:nvPicPr>
          <p:cNvPr id="4" name="Picture 3" descr="Text&#10;&#10;Description automatically generated">
            <a:extLst>
              <a:ext uri="{FF2B5EF4-FFF2-40B4-BE49-F238E27FC236}">
                <a16:creationId xmlns:a16="http://schemas.microsoft.com/office/drawing/2014/main" id="{00C3A8CF-A3F2-74B9-A20A-5042C7E89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9752" y="1328720"/>
            <a:ext cx="6095593" cy="403832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7358673B-34F6-2DA4-B5CB-C9074DC69773}"/>
              </a:ext>
            </a:extLst>
          </p:cNvPr>
          <p:cNvSpPr txBox="1"/>
          <p:nvPr/>
        </p:nvSpPr>
        <p:spPr>
          <a:xfrm>
            <a:off x="346290" y="1409961"/>
            <a:ext cx="4691516" cy="3582519"/>
          </a:xfrm>
          <a:prstGeom prst="rect">
            <a:avLst/>
          </a:prstGeom>
          <a:noFill/>
        </p:spPr>
        <p:txBody>
          <a:bodyPr wrap="square">
            <a:spAutoFit/>
          </a:bodyPr>
          <a:lstStyle/>
          <a:p>
            <a:pPr>
              <a:lnSpc>
                <a:spcPct val="90000"/>
              </a:lnSpc>
              <a:buFont typeface="Arial"/>
              <a:buChar char="•"/>
            </a:pPr>
            <a:r>
              <a:rPr lang="en-US" sz="1800" dirty="0"/>
              <a:t>Issue the </a:t>
            </a:r>
            <a:r>
              <a:rPr lang="en-US" sz="1800" b="1" dirty="0" err="1"/>
              <a:t>sudo</a:t>
            </a:r>
            <a:r>
              <a:rPr lang="en-US" sz="1800" b="1" dirty="0"/>
              <a:t>  </a:t>
            </a:r>
            <a:r>
              <a:rPr lang="en-US" sz="1800" b="1" dirty="0" err="1"/>
              <a:t>accton</a:t>
            </a:r>
            <a:r>
              <a:rPr lang="en-US" sz="1800" b="1" dirty="0"/>
              <a:t>  on </a:t>
            </a:r>
            <a:r>
              <a:rPr lang="en-US" sz="1800" dirty="0"/>
              <a:t>command to turn on GNC accounting. Run the </a:t>
            </a:r>
            <a:r>
              <a:rPr lang="en-US" sz="1800" b="1" dirty="0" err="1"/>
              <a:t>sudo</a:t>
            </a:r>
            <a:r>
              <a:rPr lang="en-US" sz="1800" b="1" dirty="0"/>
              <a:t>  </a:t>
            </a:r>
            <a:r>
              <a:rPr lang="en-US" sz="1800" b="1" dirty="0" err="1"/>
              <a:t>updatedb</a:t>
            </a:r>
            <a:r>
              <a:rPr lang="en-US" sz="1800" b="1" dirty="0"/>
              <a:t> </a:t>
            </a:r>
            <a:r>
              <a:rPr lang="en-US" sz="1800" dirty="0"/>
              <a:t>command. Enter </a:t>
            </a:r>
            <a:r>
              <a:rPr lang="en-US" sz="1800" b="1" dirty="0" err="1"/>
              <a:t>lastcomm</a:t>
            </a:r>
            <a:r>
              <a:rPr lang="en-US" sz="1800" b="1" dirty="0"/>
              <a:t>  </a:t>
            </a:r>
            <a:r>
              <a:rPr lang="en-US" sz="1800" b="1" dirty="0" err="1"/>
              <a:t>updatedb</a:t>
            </a:r>
            <a:r>
              <a:rPr lang="en-US" sz="1800" dirty="0"/>
              <a:t> to check if the </a:t>
            </a:r>
            <a:r>
              <a:rPr lang="en-US" sz="1800" i="1" dirty="0" err="1"/>
              <a:t>updatedb</a:t>
            </a:r>
            <a:r>
              <a:rPr lang="en-US" sz="1800" dirty="0"/>
              <a:t> command was executed before. Remember to turn off GNC accounting (</a:t>
            </a:r>
            <a:r>
              <a:rPr lang="en-US" sz="1800" b="1" dirty="0" err="1"/>
              <a:t>sudo</a:t>
            </a:r>
            <a:r>
              <a:rPr lang="en-US" sz="1800" b="1" dirty="0"/>
              <a:t>  </a:t>
            </a:r>
            <a:r>
              <a:rPr lang="en-US" sz="1800" b="1" dirty="0" err="1"/>
              <a:t>accton</a:t>
            </a:r>
            <a:r>
              <a:rPr lang="en-US" sz="1800" b="1" dirty="0"/>
              <a:t>  off</a:t>
            </a:r>
            <a:r>
              <a:rPr lang="en-US" sz="1800" dirty="0"/>
              <a:t>) after answering the questions.</a:t>
            </a:r>
          </a:p>
          <a:p>
            <a:pPr>
              <a:lnSpc>
                <a:spcPct val="90000"/>
              </a:lnSpc>
              <a:buFont typeface="Arial"/>
              <a:buChar char="•"/>
            </a:pPr>
            <a:r>
              <a:rPr lang="en-US" sz="1800" dirty="0"/>
              <a:t>1. What flag value is displayed in the output?</a:t>
            </a:r>
          </a:p>
          <a:p>
            <a:pPr>
              <a:lnSpc>
                <a:spcPct val="90000"/>
              </a:lnSpc>
              <a:buFont typeface="Arial"/>
              <a:buChar char="•"/>
            </a:pPr>
            <a:r>
              <a:rPr lang="en-US" sz="1800" dirty="0"/>
              <a:t>Answer here: S</a:t>
            </a:r>
          </a:p>
          <a:p>
            <a:pPr>
              <a:lnSpc>
                <a:spcPct val="90000"/>
              </a:lnSpc>
              <a:buFont typeface="Arial"/>
              <a:buChar char="•"/>
            </a:pPr>
            <a:endParaRPr lang="en-US" sz="1800" dirty="0"/>
          </a:p>
          <a:p>
            <a:pPr>
              <a:lnSpc>
                <a:spcPct val="90000"/>
              </a:lnSpc>
              <a:buFont typeface="Arial"/>
              <a:buChar char="•"/>
            </a:pPr>
            <a:r>
              <a:rPr lang="en-US" sz="1800" dirty="0"/>
              <a:t>2. Why is the name of the user who ran the processes shown as root, not student?</a:t>
            </a:r>
          </a:p>
          <a:p>
            <a:pPr>
              <a:lnSpc>
                <a:spcPct val="90000"/>
              </a:lnSpc>
              <a:buFont typeface="Arial"/>
              <a:buChar char="•"/>
            </a:pPr>
            <a:r>
              <a:rPr lang="en-US" sz="1800" dirty="0"/>
              <a:t>Answer here: because the S flag indicates the process was run by super user because process is run by root.</a:t>
            </a:r>
          </a:p>
        </p:txBody>
      </p:sp>
    </p:spTree>
    <p:extLst>
      <p:ext uri="{BB962C8B-B14F-4D97-AF65-F5344CB8AC3E}">
        <p14:creationId xmlns:p14="http://schemas.microsoft.com/office/powerpoint/2010/main" val="1891282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32DA31-8308-4F44-87C4-068169AA4D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43464" y="639097"/>
            <a:ext cx="4789678" cy="3746634"/>
          </a:xfrm>
        </p:spPr>
        <p:txBody>
          <a:bodyPr vert="horz" lIns="91440" tIns="45720" rIns="91440" bIns="45720" rtlCol="0" anchor="b">
            <a:normAutofit/>
          </a:bodyPr>
          <a:lstStyle/>
          <a:p>
            <a:pPr algn="r"/>
            <a:r>
              <a:rPr lang="en-US" sz="4800"/>
              <a:t>Monitor network bandwidth usage</a:t>
            </a:r>
          </a:p>
        </p:txBody>
      </p:sp>
      <p:pic>
        <p:nvPicPr>
          <p:cNvPr id="5" name="Picture 4" descr="Graphical user interface, text&#10;&#10;Description automatically generated">
            <a:extLst>
              <a:ext uri="{FF2B5EF4-FFF2-40B4-BE49-F238E27FC236}">
                <a16:creationId xmlns:a16="http://schemas.microsoft.com/office/drawing/2014/main" id="{80917699-793B-2C17-355D-2042092D5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6606" y="1627921"/>
            <a:ext cx="5471927" cy="359779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2335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C9BBFE-A476-3A2D-389F-20F34F6E8A47}"/>
              </a:ext>
            </a:extLst>
          </p:cNvPr>
          <p:cNvSpPr>
            <a:spLocks noGrp="1"/>
          </p:cNvSpPr>
          <p:nvPr>
            <p:ph type="title"/>
          </p:nvPr>
        </p:nvSpPr>
        <p:spPr>
          <a:xfrm>
            <a:off x="685799" y="1150076"/>
            <a:ext cx="3659389" cy="4557849"/>
          </a:xfrm>
        </p:spPr>
        <p:txBody>
          <a:bodyPr vert="horz" lIns="91440" tIns="45720" rIns="91440" bIns="45720" rtlCol="0" anchor="ctr">
            <a:normAutofit/>
          </a:bodyPr>
          <a:lstStyle/>
          <a:p>
            <a:pPr algn="r"/>
            <a:r>
              <a:rPr lang="en-US" dirty="0">
                <a:solidFill>
                  <a:schemeClr val="tx1"/>
                </a:solidFill>
              </a:rPr>
              <a:t>Challenges</a:t>
            </a:r>
          </a:p>
        </p:txBody>
      </p:sp>
      <p:sp>
        <p:nvSpPr>
          <p:cNvPr id="4" name="Text Placeholder 3">
            <a:extLst>
              <a:ext uri="{FF2B5EF4-FFF2-40B4-BE49-F238E27FC236}">
                <a16:creationId xmlns:a16="http://schemas.microsoft.com/office/drawing/2014/main" id="{946CADC5-5DE5-4416-A9DD-50C6AFCFD49C}"/>
              </a:ext>
            </a:extLst>
          </p:cNvPr>
          <p:cNvSpPr>
            <a:spLocks noGrp="1"/>
          </p:cNvSpPr>
          <p:nvPr>
            <p:ph type="body" sz="quarter" idx="14"/>
          </p:nvPr>
        </p:nvSpPr>
        <p:spPr>
          <a:xfrm>
            <a:off x="4988658" y="1150076"/>
            <a:ext cx="6517543" cy="4557849"/>
          </a:xfrm>
        </p:spPr>
        <p:txBody>
          <a:bodyPr vert="horz" lIns="91440" tIns="45720" rIns="91440" bIns="45720" rtlCol="0" anchor="ctr">
            <a:normAutofit/>
          </a:bodyPr>
          <a:lstStyle/>
          <a:p>
            <a:pPr marL="285750" indent="-285750">
              <a:buFont typeface="Arial" panose="020B0604020202020204" pitchFamily="34" charset="0"/>
              <a:buChar char="•"/>
            </a:pPr>
            <a:r>
              <a:rPr lang="en-US" dirty="0">
                <a:solidFill>
                  <a:schemeClr val="tx1"/>
                </a:solidFill>
              </a:rPr>
              <a:t>Limitations placed on Azure Labs made connectivity difficult at times.  Mouse clicks did not register. On occasion, the remote connection become unresponsive.</a:t>
            </a:r>
          </a:p>
          <a:p>
            <a:pPr marL="285750" indent="-285750">
              <a:buFont typeface="Arial" panose="020B0604020202020204" pitchFamily="34" charset="0"/>
              <a:buChar char="•"/>
            </a:pPr>
            <a:r>
              <a:rPr lang="en-US" dirty="0">
                <a:solidFill>
                  <a:schemeClr val="tx1"/>
                </a:solidFill>
              </a:rPr>
              <a:t>Trying to use a local </a:t>
            </a:r>
            <a:r>
              <a:rPr lang="en-US" dirty="0" err="1">
                <a:solidFill>
                  <a:schemeClr val="tx1"/>
                </a:solidFill>
              </a:rPr>
              <a:t>vm</a:t>
            </a:r>
            <a:r>
              <a:rPr lang="en-US" dirty="0">
                <a:solidFill>
                  <a:schemeClr val="tx1"/>
                </a:solidFill>
              </a:rPr>
              <a:t>, </a:t>
            </a:r>
            <a:r>
              <a:rPr lang="en-US" dirty="0" err="1">
                <a:solidFill>
                  <a:schemeClr val="tx1"/>
                </a:solidFill>
              </a:rPr>
              <a:t>rpi</a:t>
            </a:r>
            <a:r>
              <a:rPr lang="en-US" dirty="0">
                <a:solidFill>
                  <a:schemeClr val="tx1"/>
                </a:solidFill>
              </a:rPr>
              <a:t> terminal session, and </a:t>
            </a:r>
            <a:r>
              <a:rPr lang="en-US" dirty="0" err="1">
                <a:solidFill>
                  <a:schemeClr val="tx1"/>
                </a:solidFill>
              </a:rPr>
              <a:t>macos</a:t>
            </a:r>
            <a:r>
              <a:rPr lang="en-US" dirty="0">
                <a:solidFill>
                  <a:schemeClr val="tx1"/>
                </a:solidFill>
              </a:rPr>
              <a:t> terminal caused issues due to lack of full access to library of commands used on Azure Labs instances of Linux. </a:t>
            </a:r>
          </a:p>
          <a:p>
            <a:pPr marL="285750" indent="-285750">
              <a:buFont typeface="Arial" panose="020B0604020202020204" pitchFamily="34" charset="0"/>
              <a:buChar char="•"/>
            </a:pPr>
            <a:r>
              <a:rPr lang="en-US" dirty="0">
                <a:solidFill>
                  <a:schemeClr val="tx1"/>
                </a:solidFill>
              </a:rPr>
              <a:t>Keeping track of all commands used, and remember proper use was not always easy. Had to use man to look up proper use quite often.</a:t>
            </a:r>
          </a:p>
        </p:txBody>
      </p:sp>
    </p:spTree>
    <p:extLst>
      <p:ext uri="{BB962C8B-B14F-4D97-AF65-F5344CB8AC3E}">
        <p14:creationId xmlns:p14="http://schemas.microsoft.com/office/powerpoint/2010/main" val="671884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C9BBFE-A476-3A2D-389F-20F34F6E8A47}"/>
              </a:ext>
            </a:extLst>
          </p:cNvPr>
          <p:cNvSpPr>
            <a:spLocks noGrp="1"/>
          </p:cNvSpPr>
          <p:nvPr>
            <p:ph type="title"/>
          </p:nvPr>
        </p:nvSpPr>
        <p:spPr>
          <a:xfrm>
            <a:off x="685799" y="1150076"/>
            <a:ext cx="3659389" cy="4557849"/>
          </a:xfrm>
        </p:spPr>
        <p:txBody>
          <a:bodyPr vert="horz" lIns="91440" tIns="45720" rIns="91440" bIns="45720" rtlCol="0" anchor="ctr">
            <a:normAutofit/>
          </a:bodyPr>
          <a:lstStyle/>
          <a:p>
            <a:pPr algn="r"/>
            <a:r>
              <a:rPr lang="en-US" dirty="0">
                <a:solidFill>
                  <a:schemeClr val="tx1"/>
                </a:solidFill>
              </a:rPr>
              <a:t>Career skills</a:t>
            </a:r>
          </a:p>
        </p:txBody>
      </p:sp>
      <p:sp>
        <p:nvSpPr>
          <p:cNvPr id="4" name="Text Placeholder 3">
            <a:extLst>
              <a:ext uri="{FF2B5EF4-FFF2-40B4-BE49-F238E27FC236}">
                <a16:creationId xmlns:a16="http://schemas.microsoft.com/office/drawing/2014/main" id="{946CADC5-5DE5-4416-A9DD-50C6AFCFD49C}"/>
              </a:ext>
            </a:extLst>
          </p:cNvPr>
          <p:cNvSpPr>
            <a:spLocks noGrp="1"/>
          </p:cNvSpPr>
          <p:nvPr>
            <p:ph type="body" sz="quarter" idx="14"/>
          </p:nvPr>
        </p:nvSpPr>
        <p:spPr>
          <a:xfrm>
            <a:off x="4988658" y="1150076"/>
            <a:ext cx="6517543" cy="4557849"/>
          </a:xfrm>
        </p:spPr>
        <p:txBody>
          <a:bodyPr vert="horz" lIns="91440" tIns="45720" rIns="91440" bIns="45720" rtlCol="0" anchor="ctr">
            <a:normAutofit/>
          </a:bodyPr>
          <a:lstStyle/>
          <a:p>
            <a:pPr marL="285750" indent="-285750">
              <a:buFont typeface="Arial" panose="020B0604020202020204" pitchFamily="34" charset="0"/>
              <a:buChar char="•"/>
            </a:pPr>
            <a:r>
              <a:rPr lang="en-US" dirty="0">
                <a:solidFill>
                  <a:schemeClr val="tx1"/>
                </a:solidFill>
              </a:rPr>
              <a:t>LINUX/UNIX ARE THE DEFACTO STANDARD FOR SOFTWARE DEVELOPMENT WORKSTATIONS, AS WELL AS SERVERS FOR THE TECH SECTOR, AND BUSINESS SECTOR. </a:t>
            </a:r>
          </a:p>
          <a:p>
            <a:pPr marL="285750" indent="-285750">
              <a:buFont typeface="Arial" panose="020B0604020202020204" pitchFamily="34" charset="0"/>
              <a:buChar char="•"/>
            </a:pPr>
            <a:r>
              <a:rPr lang="en-US" dirty="0">
                <a:solidFill>
                  <a:schemeClr val="tx1"/>
                </a:solidFill>
              </a:rPr>
              <a:t>GAINED LINUX ADMINISTRATION SKILLS</a:t>
            </a:r>
          </a:p>
          <a:p>
            <a:pPr marL="285750" indent="-285750">
              <a:buFont typeface="Arial" panose="020B0604020202020204" pitchFamily="34" charset="0"/>
              <a:buChar char="•"/>
            </a:pPr>
            <a:r>
              <a:rPr lang="en-US" dirty="0">
                <a:solidFill>
                  <a:schemeClr val="tx1"/>
                </a:solidFill>
              </a:rPr>
              <a:t>GAINED LINUX NETWORKING SKILLS</a:t>
            </a:r>
          </a:p>
          <a:p>
            <a:pPr marL="285750" indent="-285750">
              <a:buFont typeface="Arial" panose="020B0604020202020204" pitchFamily="34" charset="0"/>
              <a:buChar char="•"/>
            </a:pPr>
            <a:r>
              <a:rPr lang="en-US" dirty="0">
                <a:solidFill>
                  <a:schemeClr val="tx1"/>
                </a:solidFill>
              </a:rPr>
              <a:t>GAINED LINUX SCRIPTING SKILLS</a:t>
            </a:r>
          </a:p>
          <a:p>
            <a:pPr marL="285750" indent="-285750">
              <a:buFont typeface="Arial" panose="020B0604020202020204" pitchFamily="34" charset="0"/>
              <a:buChar char="•"/>
            </a:pPr>
            <a:r>
              <a:rPr lang="en-US" dirty="0">
                <a:solidFill>
                  <a:schemeClr val="tx1"/>
                </a:solidFill>
              </a:rPr>
              <a:t>GAINED A WELL ROUNDED KNOWLEDGE OF COMMAND LINE</a:t>
            </a:r>
          </a:p>
          <a:p>
            <a:pPr marL="285750" indent="-285750">
              <a:buFont typeface="Arial" panose="020B0604020202020204" pitchFamily="34" charset="0"/>
              <a:buChar char="•"/>
            </a:pPr>
            <a:r>
              <a:rPr lang="en-US" dirty="0">
                <a:solidFill>
                  <a:schemeClr val="tx1"/>
                </a:solidFill>
              </a:rPr>
              <a:t>APPLIED LINUX SKILLS TO MacOS.</a:t>
            </a:r>
          </a:p>
        </p:txBody>
      </p:sp>
    </p:spTree>
    <p:extLst>
      <p:ext uri="{BB962C8B-B14F-4D97-AF65-F5344CB8AC3E}">
        <p14:creationId xmlns:p14="http://schemas.microsoft.com/office/powerpoint/2010/main" val="1556780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C9BBFE-A476-3A2D-389F-20F34F6E8A47}"/>
              </a:ext>
            </a:extLst>
          </p:cNvPr>
          <p:cNvSpPr>
            <a:spLocks noGrp="1"/>
          </p:cNvSpPr>
          <p:nvPr>
            <p:ph type="title"/>
          </p:nvPr>
        </p:nvSpPr>
        <p:spPr>
          <a:xfrm>
            <a:off x="685799" y="1150076"/>
            <a:ext cx="3659389" cy="4557849"/>
          </a:xfrm>
        </p:spPr>
        <p:txBody>
          <a:bodyPr vert="horz" lIns="91440" tIns="45720" rIns="91440" bIns="45720" rtlCol="0" anchor="ctr">
            <a:normAutofit/>
          </a:bodyPr>
          <a:lstStyle/>
          <a:p>
            <a:pPr algn="r"/>
            <a:r>
              <a:rPr lang="en-US" dirty="0">
                <a:solidFill>
                  <a:schemeClr val="tx1"/>
                </a:solidFill>
              </a:rPr>
              <a:t>Conclusion</a:t>
            </a:r>
          </a:p>
        </p:txBody>
      </p:sp>
      <p:sp>
        <p:nvSpPr>
          <p:cNvPr id="4" name="Text Placeholder 3">
            <a:extLst>
              <a:ext uri="{FF2B5EF4-FFF2-40B4-BE49-F238E27FC236}">
                <a16:creationId xmlns:a16="http://schemas.microsoft.com/office/drawing/2014/main" id="{946CADC5-5DE5-4416-A9DD-50C6AFCFD49C}"/>
              </a:ext>
            </a:extLst>
          </p:cNvPr>
          <p:cNvSpPr>
            <a:spLocks noGrp="1"/>
          </p:cNvSpPr>
          <p:nvPr>
            <p:ph type="body" sz="quarter" idx="14"/>
          </p:nvPr>
        </p:nvSpPr>
        <p:spPr>
          <a:xfrm>
            <a:off x="4988658" y="1150076"/>
            <a:ext cx="6517543" cy="4557849"/>
          </a:xfrm>
        </p:spPr>
        <p:txBody>
          <a:bodyPr vert="horz" lIns="91440" tIns="45720" rIns="91440" bIns="45720" rtlCol="0" anchor="ctr">
            <a:normAutofit/>
          </a:bodyPr>
          <a:lstStyle/>
          <a:p>
            <a:r>
              <a:rPr lang="en-US" dirty="0">
                <a:solidFill>
                  <a:schemeClr val="tx1"/>
                </a:solidFill>
              </a:rPr>
              <a:t>Due to my electrical engineering degree, I had some familiarity with the Linux command line. This site has made me much more comfortable with the MacOS terminal as well as the Linux command line.  I never appreciated the power of the command line, but with the knowledge of what the commands do and how to use them. I am excited to continue my exploration of scripting, and what I can accomplish.</a:t>
            </a:r>
          </a:p>
        </p:txBody>
      </p:sp>
    </p:spTree>
    <p:extLst>
      <p:ext uri="{BB962C8B-B14F-4D97-AF65-F5344CB8AC3E}">
        <p14:creationId xmlns:p14="http://schemas.microsoft.com/office/powerpoint/2010/main" val="2137007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A8C9-9EB6-43DA-BD3E-58FAC144BF5C}"/>
              </a:ext>
            </a:extLst>
          </p:cNvPr>
          <p:cNvSpPr>
            <a:spLocks noGrp="1"/>
          </p:cNvSpPr>
          <p:nvPr>
            <p:ph type="title"/>
          </p:nvPr>
        </p:nvSpPr>
        <p:spPr>
          <a:xfrm>
            <a:off x="685801" y="609600"/>
            <a:ext cx="5219699" cy="1456267"/>
          </a:xfrm>
        </p:spPr>
        <p:txBody>
          <a:bodyPr vert="horz" lIns="91440" tIns="45720" rIns="91440" bIns="45720" rtlCol="0" anchor="ctr">
            <a:normAutofit/>
          </a:bodyPr>
          <a:lstStyle/>
          <a:p>
            <a:r>
              <a:rPr lang="en-US" dirty="0"/>
              <a:t>Linux file system</a:t>
            </a:r>
          </a:p>
        </p:txBody>
      </p:sp>
      <p:sp>
        <p:nvSpPr>
          <p:cNvPr id="3" name="Text Placeholder 2">
            <a:extLst>
              <a:ext uri="{FF2B5EF4-FFF2-40B4-BE49-F238E27FC236}">
                <a16:creationId xmlns:a16="http://schemas.microsoft.com/office/drawing/2014/main" id="{50EACE68-C884-4900-BA05-58DEA1511030}"/>
              </a:ext>
            </a:extLst>
          </p:cNvPr>
          <p:cNvSpPr>
            <a:spLocks noGrp="1"/>
          </p:cNvSpPr>
          <p:nvPr>
            <p:ph type="body" sz="quarter" idx="14"/>
          </p:nvPr>
        </p:nvSpPr>
        <p:spPr>
          <a:xfrm>
            <a:off x="685801" y="2142067"/>
            <a:ext cx="5219699" cy="3649133"/>
          </a:xfrm>
        </p:spPr>
        <p:txBody>
          <a:bodyPr vert="horz" lIns="91440" tIns="45720" rIns="91440" bIns="45720" rtlCol="0" anchor="ctr">
            <a:normAutofit/>
          </a:bodyPr>
          <a:lstStyle/>
          <a:p>
            <a:pPr>
              <a:buFont typeface="Arial"/>
              <a:buChar char="•"/>
            </a:pPr>
            <a:r>
              <a:rPr lang="en-US" dirty="0"/>
              <a:t>This section discusses the </a:t>
            </a:r>
            <a:r>
              <a:rPr lang="en-US"/>
              <a:t>linux</a:t>
            </a:r>
            <a:r>
              <a:rPr lang="en-US" dirty="0"/>
              <a:t> file system structure.</a:t>
            </a:r>
          </a:p>
          <a:p>
            <a:pPr>
              <a:buFont typeface="Arial"/>
              <a:buChar char="•"/>
            </a:pPr>
            <a:r>
              <a:rPr lang="en-US" dirty="0"/>
              <a:t>How to effectively navigate the files system tree.</a:t>
            </a:r>
          </a:p>
          <a:p>
            <a:pPr>
              <a:buFont typeface="Arial"/>
              <a:buChar char="•"/>
            </a:pPr>
            <a:r>
              <a:rPr lang="en-US" dirty="0"/>
              <a:t>We demonstrate the ability to:</a:t>
            </a:r>
          </a:p>
          <a:p>
            <a:pPr marL="285750" indent="-285750">
              <a:buFont typeface="Arial"/>
              <a:buChar char="•"/>
            </a:pPr>
            <a:r>
              <a:rPr lang="en-US" dirty="0"/>
              <a:t>Create directories and files.</a:t>
            </a:r>
          </a:p>
          <a:p>
            <a:pPr marL="285750" indent="-285750">
              <a:buFont typeface="Arial"/>
              <a:buChar char="•"/>
            </a:pPr>
            <a:r>
              <a:rPr lang="en-US" dirty="0"/>
              <a:t>Coy and remove directories and files.</a:t>
            </a:r>
          </a:p>
          <a:p>
            <a:pPr marL="285750" indent="-285750">
              <a:buFont typeface="Arial"/>
              <a:buChar char="•"/>
            </a:pPr>
            <a:r>
              <a:rPr lang="en-US" dirty="0"/>
              <a:t>Locate directories and files.</a:t>
            </a:r>
          </a:p>
        </p:txBody>
      </p:sp>
      <p:pic>
        <p:nvPicPr>
          <p:cNvPr id="15" name="Picture Placeholder 14" descr="A picture containing indoor, green&#10;&#10;Description automatically generated">
            <a:extLst>
              <a:ext uri="{FF2B5EF4-FFF2-40B4-BE49-F238E27FC236}">
                <a16:creationId xmlns:a16="http://schemas.microsoft.com/office/drawing/2014/main" id="{B843C37B-96EA-1B23-316B-53D04D086DEC}"/>
              </a:ext>
            </a:extLst>
          </p:cNvPr>
          <p:cNvPicPr>
            <a:picLocks noGrp="1" noChangeAspect="1"/>
          </p:cNvPicPr>
          <p:nvPr>
            <p:ph type="pic" sz="quarter" idx="15"/>
          </p:nvPr>
        </p:nvPicPr>
        <p:blipFill rotWithShape="1">
          <a:blip r:embed="rId4"/>
          <a:srcRect l="25259" r="5492" b="2"/>
          <a:stretch/>
        </p:blipFill>
        <p:spPr>
          <a:xfrm>
            <a:off x="6198830" y="639097"/>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43388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753472" y="483599"/>
            <a:ext cx="8144414" cy="785949"/>
          </a:xfrm>
        </p:spPr>
        <p:txBody>
          <a:bodyPr>
            <a:noAutofit/>
          </a:bodyPr>
          <a:lstStyle/>
          <a:p>
            <a:r>
              <a:rPr lang="en-US" sz="4000">
                <a:ea typeface="Times New Roman" panose="02020603050405020304" pitchFamily="18" charset="0"/>
              </a:rPr>
              <a:t>Navigate the Linux filesystem tree</a:t>
            </a:r>
            <a:endParaRPr lang="en-US" sz="4000"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753472" y="1448661"/>
            <a:ext cx="8685056" cy="4695983"/>
          </a:xfrm>
        </p:spPr>
        <p:txBody>
          <a:bodyPr>
            <a:normAutofit fontScale="70000" lnSpcReduction="20000"/>
          </a:bodyPr>
          <a:lstStyle/>
          <a:p>
            <a:r>
              <a:rPr lang="en-US" sz="1800" dirty="0"/>
              <a:t>1. What is the </a:t>
            </a:r>
            <a:r>
              <a:rPr lang="en-US" sz="1800" i="1" dirty="0" err="1"/>
              <a:t>pwd</a:t>
            </a:r>
            <a:r>
              <a:rPr lang="en-US" sz="1800" dirty="0"/>
              <a:t> command an acronym for? What about the </a:t>
            </a:r>
            <a:r>
              <a:rPr lang="en-US" sz="1800" i="1" dirty="0"/>
              <a:t>cd</a:t>
            </a:r>
            <a:r>
              <a:rPr lang="en-US" sz="1800" dirty="0"/>
              <a:t> command?</a:t>
            </a:r>
          </a:p>
          <a:p>
            <a:r>
              <a:rPr lang="en-US" dirty="0"/>
              <a:t>Answer here:</a:t>
            </a:r>
          </a:p>
          <a:p>
            <a:r>
              <a:rPr lang="en-US" dirty="0" err="1"/>
              <a:t>pwd</a:t>
            </a:r>
            <a:r>
              <a:rPr lang="en-US" dirty="0"/>
              <a:t>: print working directory</a:t>
            </a:r>
          </a:p>
          <a:p>
            <a:r>
              <a:rPr lang="en-US" dirty="0"/>
              <a:t>cd : change director</a:t>
            </a:r>
          </a:p>
          <a:p>
            <a:endParaRPr lang="en-US" dirty="0"/>
          </a:p>
          <a:p>
            <a:endParaRPr lang="en-US" dirty="0"/>
          </a:p>
          <a:p>
            <a:r>
              <a:rPr lang="en-US" sz="1800" dirty="0"/>
              <a:t>2. Explain the differences between a relative path and an absolute/full path in Linux.</a:t>
            </a:r>
          </a:p>
          <a:p>
            <a:r>
              <a:rPr lang="en-US" dirty="0"/>
              <a:t>Answer here:</a:t>
            </a:r>
          </a:p>
          <a:p>
            <a:r>
              <a:rPr lang="en-US" dirty="0"/>
              <a:t>“A </a:t>
            </a:r>
            <a:r>
              <a:rPr lang="en-US" b="1" dirty="0"/>
              <a:t>relative pathname </a:t>
            </a:r>
            <a:r>
              <a:rPr lang="en-US" dirty="0"/>
              <a:t>is the pathname of a target file or directory relative to your current directory in the tree. “</a:t>
            </a:r>
          </a:p>
          <a:p>
            <a:r>
              <a:rPr lang="en-US" dirty="0"/>
              <a:t>“The </a:t>
            </a:r>
            <a:r>
              <a:rPr lang="en-US" b="1" dirty="0"/>
              <a:t>absolute pathname </a:t>
            </a:r>
            <a:r>
              <a:rPr lang="en-US" dirty="0"/>
              <a:t>to a file or directory is the full pathname of a certain file or directory starting from the root directory. “</a:t>
            </a:r>
          </a:p>
          <a:p>
            <a:r>
              <a:rPr lang="en-US" dirty="0"/>
              <a:t>In the vernacular: A relative file path is a file path, that is relative to the present working directory you are in. Whereas an absolute path is the file path from root to the folder you wish to navigate or point to.</a:t>
            </a:r>
          </a:p>
          <a:p>
            <a:endParaRPr lang="en-US" dirty="0"/>
          </a:p>
          <a:p>
            <a:r>
              <a:rPr lang="en-US" sz="1800" dirty="0"/>
              <a:t>References:</a:t>
            </a:r>
          </a:p>
          <a:p>
            <a:r>
              <a:rPr lang="en-US" dirty="0"/>
              <a:t>1. Eckert, J. (2019). </a:t>
            </a:r>
            <a:r>
              <a:rPr lang="en-US" i="1" dirty="0"/>
              <a:t>Linux+ and LPIC-1 Guide to Linux Certification (MindTap Course List)</a:t>
            </a:r>
            <a:r>
              <a:rPr lang="en-US" dirty="0"/>
              <a:t> (5th ed.) [E-book]. Cengage Learning.</a:t>
            </a:r>
          </a:p>
          <a:p>
            <a:endParaRPr lang="en-US" dirty="0"/>
          </a:p>
          <a:p>
            <a:endParaRPr lang="en-US" dirty="0"/>
          </a:p>
          <a:p>
            <a:endParaRPr lang="en-US" dirty="0"/>
          </a:p>
        </p:txBody>
      </p:sp>
    </p:spTree>
    <p:extLst>
      <p:ext uri="{BB962C8B-B14F-4D97-AF65-F5344CB8AC3E}">
        <p14:creationId xmlns:p14="http://schemas.microsoft.com/office/powerpoint/2010/main" val="3232477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43464" y="639097"/>
            <a:ext cx="4789678" cy="3746634"/>
          </a:xfrm>
        </p:spPr>
        <p:txBody>
          <a:bodyPr vert="horz" lIns="91440" tIns="45720" rIns="91440" bIns="45720" rtlCol="0" anchor="b">
            <a:normAutofit/>
          </a:bodyPr>
          <a:lstStyle/>
          <a:p>
            <a:pPr algn="r">
              <a:spcAft>
                <a:spcPts val="1200"/>
              </a:spcAft>
            </a:pPr>
            <a:r>
              <a:rPr lang="en-US" sz="4800"/>
              <a:t>Create directories and files</a:t>
            </a:r>
          </a:p>
        </p:txBody>
      </p:sp>
      <p:pic>
        <p:nvPicPr>
          <p:cNvPr id="4" name="Picture 3" descr="A screenshot of a computer&#10;&#10;Description automatically generated">
            <a:extLst>
              <a:ext uri="{FF2B5EF4-FFF2-40B4-BE49-F238E27FC236}">
                <a16:creationId xmlns:a16="http://schemas.microsoft.com/office/drawing/2014/main" id="{8B747FCA-338C-F3D2-A4D6-F5D3E616638C}"/>
              </a:ext>
            </a:extLst>
          </p:cNvPr>
          <p:cNvPicPr>
            <a:picLocks noChangeAspect="1"/>
          </p:cNvPicPr>
          <p:nvPr/>
        </p:nvPicPr>
        <p:blipFill rotWithShape="1">
          <a:blip r:embed="rId3">
            <a:extLst>
              <a:ext uri="{28A0092B-C50C-407E-A947-70E740481C1C}">
                <a14:useLocalDpi xmlns:a14="http://schemas.microsoft.com/office/drawing/2010/main" val="0"/>
              </a:ext>
            </a:extLst>
          </a:blip>
          <a:srcRect l="17793" t="21908" r="10847" b="22136"/>
          <a:stretch/>
        </p:blipFill>
        <p:spPr>
          <a:xfrm>
            <a:off x="6076606" y="1608615"/>
            <a:ext cx="5471927" cy="363640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64618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43464" y="639097"/>
            <a:ext cx="4789678" cy="3746634"/>
          </a:xfrm>
        </p:spPr>
        <p:txBody>
          <a:bodyPr vert="horz" lIns="91440" tIns="45720" rIns="91440" bIns="45720" rtlCol="0" anchor="b">
            <a:normAutofit/>
          </a:bodyPr>
          <a:lstStyle/>
          <a:p>
            <a:pPr algn="r">
              <a:spcAft>
                <a:spcPts val="1200"/>
              </a:spcAft>
            </a:pPr>
            <a:r>
              <a:rPr lang="en-US" sz="4800"/>
              <a:t>Copy and remove directories and files</a:t>
            </a:r>
          </a:p>
        </p:txBody>
      </p:sp>
      <p:pic>
        <p:nvPicPr>
          <p:cNvPr id="4" name="Picture 3" descr="A screenshot of a computer&#10;&#10;Description automatically generated">
            <a:extLst>
              <a:ext uri="{FF2B5EF4-FFF2-40B4-BE49-F238E27FC236}">
                <a16:creationId xmlns:a16="http://schemas.microsoft.com/office/drawing/2014/main" id="{64B19610-F9A2-BED6-27EA-0A5C2FFBDF1F}"/>
              </a:ext>
            </a:extLst>
          </p:cNvPr>
          <p:cNvPicPr>
            <a:picLocks noChangeAspect="1"/>
          </p:cNvPicPr>
          <p:nvPr/>
        </p:nvPicPr>
        <p:blipFill rotWithShape="1">
          <a:blip r:embed="rId3">
            <a:extLst>
              <a:ext uri="{28A0092B-C50C-407E-A947-70E740481C1C}">
                <a14:useLocalDpi xmlns:a14="http://schemas.microsoft.com/office/drawing/2010/main" val="0"/>
              </a:ext>
            </a:extLst>
          </a:blip>
          <a:srcRect l="17441" t="21403" r="10295" b="21576"/>
          <a:stretch/>
        </p:blipFill>
        <p:spPr>
          <a:xfrm>
            <a:off x="6076606" y="1597188"/>
            <a:ext cx="5471927" cy="365925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33149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643464" y="639097"/>
            <a:ext cx="4789678" cy="3746634"/>
          </a:xfrm>
        </p:spPr>
        <p:txBody>
          <a:bodyPr vert="horz" lIns="91440" tIns="45720" rIns="91440" bIns="45720" rtlCol="0" anchor="b">
            <a:normAutofit/>
          </a:bodyPr>
          <a:lstStyle/>
          <a:p>
            <a:pPr algn="r">
              <a:spcAft>
                <a:spcPts val="1200"/>
              </a:spcAft>
            </a:pPr>
            <a:r>
              <a:rPr lang="en-US" sz="4800"/>
              <a:t>Locate directories and files</a:t>
            </a:r>
          </a:p>
        </p:txBody>
      </p:sp>
      <p:pic>
        <p:nvPicPr>
          <p:cNvPr id="4" name="Picture 3" descr="A screenshot of a computer&#10;&#10;Description automatically generated">
            <a:extLst>
              <a:ext uri="{FF2B5EF4-FFF2-40B4-BE49-F238E27FC236}">
                <a16:creationId xmlns:a16="http://schemas.microsoft.com/office/drawing/2014/main" id="{3DCEA960-EA16-E0E2-88D8-B26841798CCD}"/>
              </a:ext>
            </a:extLst>
          </p:cNvPr>
          <p:cNvPicPr>
            <a:picLocks noChangeAspect="1"/>
          </p:cNvPicPr>
          <p:nvPr/>
        </p:nvPicPr>
        <p:blipFill rotWithShape="1">
          <a:blip r:embed="rId3">
            <a:extLst>
              <a:ext uri="{28A0092B-C50C-407E-A947-70E740481C1C}">
                <a14:useLocalDpi xmlns:a14="http://schemas.microsoft.com/office/drawing/2010/main" val="0"/>
              </a:ext>
            </a:extLst>
          </a:blip>
          <a:srcRect l="17668" t="21669" r="10521" b="21309"/>
          <a:stretch/>
        </p:blipFill>
        <p:spPr>
          <a:xfrm>
            <a:off x="6076606" y="1585613"/>
            <a:ext cx="5471927" cy="368240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23218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C9BBFE-A476-3A2D-389F-20F34F6E8A47}"/>
              </a:ext>
            </a:extLst>
          </p:cNvPr>
          <p:cNvSpPr>
            <a:spLocks noGrp="1"/>
          </p:cNvSpPr>
          <p:nvPr>
            <p:ph type="title"/>
          </p:nvPr>
        </p:nvSpPr>
        <p:spPr>
          <a:xfrm>
            <a:off x="685799" y="1150076"/>
            <a:ext cx="3659389" cy="4557849"/>
          </a:xfrm>
        </p:spPr>
        <p:txBody>
          <a:bodyPr vert="horz" lIns="91440" tIns="45720" rIns="91440" bIns="45720" rtlCol="0" anchor="ctr">
            <a:normAutofit/>
          </a:bodyPr>
          <a:lstStyle/>
          <a:p>
            <a:pPr algn="r"/>
            <a:r>
              <a:rPr lang="en-US">
                <a:solidFill>
                  <a:schemeClr val="tx1"/>
                </a:solidFill>
              </a:rPr>
              <a:t>Automation</a:t>
            </a:r>
            <a:endParaRPr lang="en-US" dirty="0">
              <a:solidFill>
                <a:schemeClr val="tx1"/>
              </a:solidFill>
            </a:endParaRPr>
          </a:p>
        </p:txBody>
      </p:sp>
      <p:sp>
        <p:nvSpPr>
          <p:cNvPr id="4" name="Text Placeholder 3">
            <a:extLst>
              <a:ext uri="{FF2B5EF4-FFF2-40B4-BE49-F238E27FC236}">
                <a16:creationId xmlns:a16="http://schemas.microsoft.com/office/drawing/2014/main" id="{946CADC5-5DE5-4416-A9DD-50C6AFCFD49C}"/>
              </a:ext>
            </a:extLst>
          </p:cNvPr>
          <p:cNvSpPr>
            <a:spLocks noGrp="1"/>
          </p:cNvSpPr>
          <p:nvPr>
            <p:ph type="body" sz="quarter" idx="14"/>
          </p:nvPr>
        </p:nvSpPr>
        <p:spPr>
          <a:xfrm>
            <a:off x="4988658" y="1150076"/>
            <a:ext cx="6517543" cy="4557849"/>
          </a:xfrm>
        </p:spPr>
        <p:txBody>
          <a:bodyPr vert="horz" lIns="91440" tIns="45720" rIns="91440" bIns="45720" rtlCol="0" anchor="ctr">
            <a:normAutofit/>
          </a:bodyPr>
          <a:lstStyle/>
          <a:p>
            <a:r>
              <a:rPr lang="en-US" dirty="0">
                <a:solidFill>
                  <a:schemeClr val="tx1"/>
                </a:solidFill>
              </a:rPr>
              <a:t>Automation of tasks using scripting.  In this section we create basic shell scripts. Change script permissions and update the shell Path to allow for easy execution.</a:t>
            </a:r>
          </a:p>
        </p:txBody>
      </p:sp>
    </p:spTree>
    <p:extLst>
      <p:ext uri="{BB962C8B-B14F-4D97-AF65-F5344CB8AC3E}">
        <p14:creationId xmlns:p14="http://schemas.microsoft.com/office/powerpoint/2010/main" val="3670628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672805" y="428918"/>
            <a:ext cx="8144414" cy="785949"/>
          </a:xfrm>
        </p:spPr>
        <p:txBody>
          <a:bodyPr>
            <a:noAutofit/>
          </a:bodyPr>
          <a:lstStyle/>
          <a:p>
            <a:r>
              <a:rPr lang="en-US" sz="4000" dirty="0"/>
              <a:t>Create a shell script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1672805" y="1328469"/>
            <a:ext cx="8846389" cy="4917496"/>
          </a:xfrm>
        </p:spPr>
        <p:txBody>
          <a:bodyPr>
            <a:normAutofit fontScale="85000" lnSpcReduction="20000"/>
          </a:bodyPr>
          <a:lstStyle/>
          <a:p>
            <a:r>
              <a:rPr lang="en-US" sz="1900" dirty="0"/>
              <a:t>1. What are the file permissions of the script?</a:t>
            </a:r>
          </a:p>
          <a:p>
            <a:r>
              <a:rPr lang="en-US" sz="1700" dirty="0"/>
              <a:t>Answer here: </a:t>
            </a:r>
            <a:r>
              <a:rPr lang="en-US" dirty="0"/>
              <a:t>-</a:t>
            </a:r>
            <a:r>
              <a:rPr lang="en-US" dirty="0" err="1"/>
              <a:t>rw</a:t>
            </a:r>
            <a:r>
              <a:rPr lang="en-US" dirty="0"/>
              <a:t>-</a:t>
            </a:r>
            <a:r>
              <a:rPr lang="en-US" dirty="0" err="1"/>
              <a:t>rw</a:t>
            </a:r>
            <a:r>
              <a:rPr lang="en-US" dirty="0"/>
              <a:t>-r--</a:t>
            </a:r>
          </a:p>
          <a:p>
            <a:endParaRPr lang="en-US" dirty="0"/>
          </a:p>
          <a:p>
            <a:r>
              <a:rPr lang="en-US" sz="1900" dirty="0"/>
              <a:t>2. What’s the name of the user-defined variable in the script?</a:t>
            </a:r>
          </a:p>
          <a:p>
            <a:r>
              <a:rPr lang="en-US" sz="1700" dirty="0"/>
              <a:t>Answer here: </a:t>
            </a:r>
            <a:r>
              <a:rPr lang="en-US" dirty="0"/>
              <a:t>text</a:t>
            </a:r>
          </a:p>
          <a:p>
            <a:endParaRPr lang="en-US" dirty="0"/>
          </a:p>
          <a:p>
            <a:r>
              <a:rPr lang="en-US" sz="1900" dirty="0"/>
              <a:t>3. Which redirection meta-character is used in the script? What does it do?</a:t>
            </a:r>
          </a:p>
          <a:p>
            <a:r>
              <a:rPr lang="en-US" sz="1700" dirty="0"/>
              <a:t>Answer here: &gt;&gt; </a:t>
            </a:r>
          </a:p>
          <a:p>
            <a:r>
              <a:rPr lang="en-US" sz="1700" dirty="0"/>
              <a:t>These two arrows redirect the output to the filename listed,  and appends it to the designated file. However, “&gt;” one sole arrow will overwrite the file named .</a:t>
            </a:r>
            <a:endParaRPr lang="en-US" dirty="0"/>
          </a:p>
          <a:p>
            <a:endParaRPr lang="en-US" dirty="0"/>
          </a:p>
          <a:p>
            <a:r>
              <a:rPr lang="en-US" sz="1900" dirty="0"/>
              <a:t>References:</a:t>
            </a:r>
          </a:p>
          <a:p>
            <a:r>
              <a:rPr lang="en-US" sz="1700" dirty="0"/>
              <a:t> </a:t>
            </a:r>
            <a:r>
              <a:rPr lang="en-US" sz="1800" dirty="0"/>
              <a:t>1. Eckert, J. (2019). </a:t>
            </a:r>
            <a:r>
              <a:rPr lang="en-US" sz="1800" i="1" dirty="0"/>
              <a:t>Linux+ and LPIC-1 Guide to Linux Certification (MindTap Course List)</a:t>
            </a:r>
            <a:r>
              <a:rPr lang="en-US" sz="1800" dirty="0"/>
              <a:t> (5th ed.) [E-book]. Cengage Learning.</a:t>
            </a:r>
          </a:p>
          <a:p>
            <a:r>
              <a:rPr lang="en-US" sz="1800" dirty="0"/>
              <a:t>2. Turkey, A (2022). </a:t>
            </a:r>
            <a:r>
              <a:rPr lang="en-US" sz="1800" i="1" dirty="0"/>
              <a:t>CEIS106 - Operating Systems-Week 3 Project </a:t>
            </a:r>
            <a:r>
              <a:rPr lang="en-US" sz="1800" dirty="0"/>
              <a:t>[mp4 video file] Retrieved from: https://</a:t>
            </a:r>
            <a:r>
              <a:rPr lang="en-US" sz="1800" dirty="0" err="1"/>
              <a:t>devry.webex.com</a:t>
            </a:r>
            <a:r>
              <a:rPr lang="en-US" sz="1800" dirty="0"/>
              <a:t>/</a:t>
            </a:r>
            <a:r>
              <a:rPr lang="en-US" sz="1800" dirty="0" err="1"/>
              <a:t>recordingservice</a:t>
            </a:r>
            <a:r>
              <a:rPr lang="en-US" sz="1800" dirty="0"/>
              <a:t>/sites/</a:t>
            </a:r>
            <a:r>
              <a:rPr lang="en-US" sz="1800" dirty="0" err="1"/>
              <a:t>devry</a:t>
            </a:r>
            <a:r>
              <a:rPr lang="en-US" sz="1800" dirty="0"/>
              <a:t>/recording/ccac1efde9fb103abfe900505681ad65/playback</a:t>
            </a:r>
          </a:p>
        </p:txBody>
      </p:sp>
    </p:spTree>
    <p:extLst>
      <p:ext uri="{BB962C8B-B14F-4D97-AF65-F5344CB8AC3E}">
        <p14:creationId xmlns:p14="http://schemas.microsoft.com/office/powerpoint/2010/main" val="282509553"/>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Balancing Act">
  <a:themeElements>
    <a:clrScheme name="Balancing Act">
      <a:dk1>
        <a:sysClr val="windowText" lastClr="000000"/>
      </a:dk1>
      <a:lt1>
        <a:sysClr val="window" lastClr="FFFFFF"/>
      </a:lt1>
      <a:dk2>
        <a:srgbClr val="8A4C5D"/>
      </a:dk2>
      <a:lt2>
        <a:srgbClr val="9E838E"/>
      </a:lt2>
      <a:accent1>
        <a:srgbClr val="C6ADB0"/>
      </a:accent1>
      <a:accent2>
        <a:srgbClr val="E3C0BF"/>
      </a:accent2>
      <a:accent3>
        <a:srgbClr val="D4937F"/>
      </a:accent3>
      <a:accent4>
        <a:srgbClr val="CCB87E"/>
      </a:accent4>
      <a:accent5>
        <a:srgbClr val="6667AB"/>
      </a:accent5>
      <a:accent6>
        <a:srgbClr val="86A094"/>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lspring">
  <a:themeElements>
    <a:clrScheme name="Wellspring">
      <a:dk1>
        <a:sysClr val="windowText" lastClr="000000"/>
      </a:dk1>
      <a:lt1>
        <a:sysClr val="window" lastClr="FFFFFF"/>
      </a:lt1>
      <a:dk2>
        <a:srgbClr val="A1CAC9"/>
      </a:dk2>
      <a:lt2>
        <a:srgbClr val="48996B"/>
      </a:lt2>
      <a:accent1>
        <a:srgbClr val="759F51"/>
      </a:accent1>
      <a:accent2>
        <a:srgbClr val="436A2F"/>
      </a:accent2>
      <a:accent3>
        <a:srgbClr val="CFBF54"/>
      </a:accent3>
      <a:accent4>
        <a:srgbClr val="B3832F"/>
      </a:accent4>
      <a:accent5>
        <a:srgbClr val="8C5896"/>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ar of the show">
  <a:themeElements>
    <a:clrScheme name="Star of the show">
      <a:dk1>
        <a:sysClr val="windowText" lastClr="000000"/>
      </a:dk1>
      <a:lt1>
        <a:sysClr val="window" lastClr="FFFFFF"/>
      </a:lt1>
      <a:dk2>
        <a:srgbClr val="29282D"/>
      </a:dk2>
      <a:lt2>
        <a:srgbClr val="625C60"/>
      </a:lt2>
      <a:accent1>
        <a:srgbClr val="7C6560"/>
      </a:accent1>
      <a:accent2>
        <a:srgbClr val="AEA392"/>
      </a:accent2>
      <a:accent3>
        <a:srgbClr val="DBD4D0"/>
      </a:accent3>
      <a:accent4>
        <a:srgbClr val="8E7961"/>
      </a:accent4>
      <a:accent5>
        <a:srgbClr val="F0EDE8"/>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musements">
  <a:themeElements>
    <a:clrScheme name="Amusements">
      <a:dk1>
        <a:sysClr val="windowText" lastClr="000000"/>
      </a:dk1>
      <a:lt1>
        <a:sysClr val="window" lastClr="FFFFFF"/>
      </a:lt1>
      <a:dk2>
        <a:srgbClr val="D77E6F"/>
      </a:dk2>
      <a:lt2>
        <a:srgbClr val="6667AB"/>
      </a:lt2>
      <a:accent1>
        <a:srgbClr val="B38F6A"/>
      </a:accent1>
      <a:accent2>
        <a:srgbClr val="D75078"/>
      </a:accent2>
      <a:accent3>
        <a:srgbClr val="E288B6"/>
      </a:accent3>
      <a:accent4>
        <a:srgbClr val="E9445D"/>
      </a:accent4>
      <a:accent5>
        <a:srgbClr val="EEC272"/>
      </a:accent5>
      <a:accent6>
        <a:srgbClr val="85A0A9"/>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6.xml><?xml version="1.0" encoding="utf-8"?>
<a:theme xmlns:a="http://schemas.openxmlformats.org/drawingml/2006/main" name="1_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7.xml><?xml version="1.0" encoding="utf-8"?>
<a:theme xmlns:a="http://schemas.openxmlformats.org/drawingml/2006/main" name="2_Celestial">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tf66906339_win32</Template>
  <TotalTime>0</TotalTime>
  <Words>1593</Words>
  <Application>Microsoft Macintosh PowerPoint</Application>
  <PresentationFormat>Widescreen</PresentationFormat>
  <Paragraphs>141</Paragraphs>
  <Slides>28</Slides>
  <Notes>5</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28</vt:i4>
      </vt:variant>
    </vt:vector>
  </HeadingPairs>
  <TitlesOfParts>
    <vt:vector size="40" baseType="lpstr">
      <vt:lpstr>Arial</vt:lpstr>
      <vt:lpstr>Calibri</vt:lpstr>
      <vt:lpstr>Calibri Light</vt:lpstr>
      <vt:lpstr>Segoe UI</vt:lpstr>
      <vt:lpstr>Segoe UI Light</vt:lpstr>
      <vt:lpstr>Balancing Act</vt:lpstr>
      <vt:lpstr>Wellspring</vt:lpstr>
      <vt:lpstr>Star of the show</vt:lpstr>
      <vt:lpstr>Amusements</vt:lpstr>
      <vt:lpstr>Celestial</vt:lpstr>
      <vt:lpstr>1_Celestial</vt:lpstr>
      <vt:lpstr>2_Celestial</vt:lpstr>
      <vt:lpstr>Learning operating systems Linux + </vt:lpstr>
      <vt:lpstr>introduction</vt:lpstr>
      <vt:lpstr>Linux file system</vt:lpstr>
      <vt:lpstr>Navigate the Linux filesystem tree</vt:lpstr>
      <vt:lpstr>Create directories and files</vt:lpstr>
      <vt:lpstr>Copy and remove directories and files</vt:lpstr>
      <vt:lpstr>Locate directories and files</vt:lpstr>
      <vt:lpstr>Automation</vt:lpstr>
      <vt:lpstr>Create a shell script</vt:lpstr>
      <vt:lpstr>Change script file permissions</vt:lpstr>
      <vt:lpstr>Set the PATH variable</vt:lpstr>
      <vt:lpstr>Make the PATH variable permanent</vt:lpstr>
      <vt:lpstr>User access</vt:lpstr>
      <vt:lpstr>Add users and groups in CLI</vt:lpstr>
      <vt:lpstr>Test user and group settings</vt:lpstr>
      <vt:lpstr>Add users in GUI</vt:lpstr>
      <vt:lpstr>Remove users and groups</vt:lpstr>
      <vt:lpstr>Network connections</vt:lpstr>
      <vt:lpstr>Discover host IP configurations</vt:lpstr>
      <vt:lpstr>Manage network interfaces</vt:lpstr>
      <vt:lpstr>Use network utilities</vt:lpstr>
      <vt:lpstr>Linux processes</vt:lpstr>
      <vt:lpstr>Monitor Linux processes</vt:lpstr>
      <vt:lpstr>Monitor user activities</vt:lpstr>
      <vt:lpstr>Monitor network bandwidth usage</vt:lpstr>
      <vt:lpstr>Challenges</vt:lpstr>
      <vt:lpstr>Career skills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2021-12-08T21:54:28Z</dcterms:created>
  <dcterms:modified xsi:type="dcterms:W3CDTF">2022-08-19T02:36:02Z</dcterms:modified>
</cp:coreProperties>
</file>