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7" r:id="rId2"/>
    <p:sldId id="280" r:id="rId3"/>
    <p:sldId id="281" r:id="rId4"/>
    <p:sldId id="282" r:id="rId5"/>
    <p:sldId id="283" r:id="rId6"/>
    <p:sldId id="260" r:id="rId7"/>
    <p:sldId id="258" r:id="rId8"/>
    <p:sldId id="284" r:id="rId9"/>
    <p:sldId id="263" r:id="rId10"/>
    <p:sldId id="264" r:id="rId11"/>
    <p:sldId id="265" r:id="rId12"/>
    <p:sldId id="285" r:id="rId13"/>
    <p:sldId id="266" r:id="rId14"/>
    <p:sldId id="267" r:id="rId15"/>
    <p:sldId id="268" r:id="rId16"/>
    <p:sldId id="286" r:id="rId17"/>
    <p:sldId id="271" r:id="rId18"/>
    <p:sldId id="272" r:id="rId19"/>
    <p:sldId id="273" r:id="rId20"/>
    <p:sldId id="287" r:id="rId21"/>
    <p:sldId id="276" r:id="rId22"/>
    <p:sldId id="277" r:id="rId23"/>
    <p:sldId id="278" r:id="rId24"/>
    <p:sldId id="279"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p:scale>
          <a:sx n="91" d="100"/>
          <a:sy n="91" d="100"/>
        </p:scale>
        <p:origin x="712"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5103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BC1FB-2369-DD42-9F76-F19F8FB596D0}"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290840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105331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368745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348596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1709382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274817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4024444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134143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313298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BC1FB-2369-DD42-9F76-F19F8FB596D0}"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352613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BC1FB-2369-DD42-9F76-F19F8FB596D0}"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358962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BC1FB-2369-DD42-9F76-F19F8FB596D0}" type="datetimeFigureOut">
              <a:rPr lang="en-US" smtClean="0"/>
              <a:t>10/12/22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402432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9BC1FB-2369-DD42-9F76-F19F8FB596D0}" type="datetimeFigureOut">
              <a:rPr lang="en-US" smtClean="0"/>
              <a:t>10/12/22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284227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BC1FB-2369-DD42-9F76-F19F8FB596D0}" type="datetimeFigureOut">
              <a:rPr lang="en-US" smtClean="0"/>
              <a:t>10/12/22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18163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BC1FB-2369-DD42-9F76-F19F8FB596D0}"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356866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D9BC1FB-2369-DD42-9F76-F19F8FB596D0}" type="datetimeFigureOut">
              <a:rPr lang="en-US" smtClean="0"/>
              <a:t>10/12/22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3A77C90-69BC-A443-B8B9-07DDFAC02CAA}" type="slidenum">
              <a:rPr lang="en-US" smtClean="0"/>
              <a:t>‹#›</a:t>
            </a:fld>
            <a:endParaRPr lang="en-US"/>
          </a:p>
        </p:txBody>
      </p:sp>
    </p:spTree>
    <p:extLst>
      <p:ext uri="{BB962C8B-B14F-4D97-AF65-F5344CB8AC3E}">
        <p14:creationId xmlns:p14="http://schemas.microsoft.com/office/powerpoint/2010/main" val="343231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D9BC1FB-2369-DD42-9F76-F19F8FB596D0}" type="datetimeFigureOut">
              <a:rPr lang="en-US" smtClean="0"/>
              <a:t>10/12/22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3A77C90-69BC-A443-B8B9-07DDFAC02CAA}" type="slidenum">
              <a:rPr lang="en-US" smtClean="0"/>
              <a:t>‹#›</a:t>
            </a:fld>
            <a:endParaRPr lang="en-US"/>
          </a:p>
        </p:txBody>
      </p:sp>
    </p:spTree>
    <p:extLst>
      <p:ext uri="{BB962C8B-B14F-4D97-AF65-F5344CB8AC3E}">
        <p14:creationId xmlns:p14="http://schemas.microsoft.com/office/powerpoint/2010/main" val="156080347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Introduction to programming</a:t>
            </a:r>
            <a:br>
              <a:rPr lang="en-US" dirty="0"/>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 python final project </a:t>
            </a:r>
          </a:p>
          <a:p>
            <a:r>
              <a:rPr lang="en-US" dirty="0"/>
              <a:t>By Miguel Mastache</a:t>
            </a:r>
          </a:p>
          <a:p>
            <a:r>
              <a:rPr lang="en-US" dirty="0"/>
              <a:t>CEIS 110</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a:t>Python Console</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indent="-228600">
              <a:buFont typeface="Arial"/>
              <a:buChar char="•"/>
            </a:pPr>
            <a:r>
              <a:rPr lang="en-US"/>
              <a:t>Screenshot of program output in Python console showing program executed  successfully</a:t>
            </a:r>
          </a:p>
          <a:p>
            <a:pPr indent="-228600">
              <a:buFont typeface="Arial"/>
              <a:buChar char="•"/>
            </a:pPr>
            <a:endParaRPr lang="en-US"/>
          </a:p>
        </p:txBody>
      </p:sp>
      <p:pic>
        <p:nvPicPr>
          <p:cNvPr id="4" name="Picture 3" descr="A screenshot of a computer&#10;&#10;Description automatically generated">
            <a:extLst>
              <a:ext uri="{FF2B5EF4-FFF2-40B4-BE49-F238E27FC236}">
                <a16:creationId xmlns:a16="http://schemas.microsoft.com/office/drawing/2014/main" id="{ECEFFD10-D7C2-59A4-6061-82E6A2990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994" y="804929"/>
            <a:ext cx="6916633" cy="492810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8918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a:t>Weather.db</a:t>
            </a:r>
            <a:r>
              <a:rPr lang="en-US" dirty="0"/>
              <a:t> File</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indent="-228600">
              <a:buFont typeface="Arial"/>
              <a:buChar char="•"/>
            </a:pPr>
            <a:r>
              <a:rPr lang="en-US" dirty="0"/>
              <a:t>Screenshot of macOS Finder showing database file </a:t>
            </a:r>
            <a:r>
              <a:rPr lang="en-US" dirty="0" err="1"/>
              <a:t>Weather.db</a:t>
            </a:r>
            <a:r>
              <a:rPr lang="en-US" dirty="0"/>
              <a:t> was created</a:t>
            </a:r>
          </a:p>
          <a:p>
            <a:pPr indent="-228600">
              <a:buFont typeface="Arial"/>
              <a:buChar char="•"/>
            </a:pP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38623668-B0C5-F20B-D923-8D7ED2790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994" y="1954819"/>
            <a:ext cx="6916633" cy="262832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52368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85C0-C06C-3C92-828E-415762D07C5B}"/>
              </a:ext>
            </a:extLst>
          </p:cNvPr>
          <p:cNvSpPr>
            <a:spLocks noGrp="1"/>
          </p:cNvSpPr>
          <p:nvPr>
            <p:ph type="title"/>
          </p:nvPr>
        </p:nvSpPr>
        <p:spPr/>
        <p:txBody>
          <a:bodyPr/>
          <a:lstStyle/>
          <a:p>
            <a:r>
              <a:rPr lang="en-US" dirty="0"/>
              <a:t>Querying the database with sql</a:t>
            </a:r>
          </a:p>
        </p:txBody>
      </p:sp>
      <p:sp>
        <p:nvSpPr>
          <p:cNvPr id="3" name="Text Placeholder 2">
            <a:extLst>
              <a:ext uri="{FF2B5EF4-FFF2-40B4-BE49-F238E27FC236}">
                <a16:creationId xmlns:a16="http://schemas.microsoft.com/office/drawing/2014/main" id="{8F302FA7-4C40-7E40-AEEA-02E17FE145C5}"/>
              </a:ext>
            </a:extLst>
          </p:cNvPr>
          <p:cNvSpPr>
            <a:spLocks noGrp="1"/>
          </p:cNvSpPr>
          <p:nvPr>
            <p:ph type="body" idx="1"/>
          </p:nvPr>
        </p:nvSpPr>
        <p:spPr/>
        <p:txBody>
          <a:bodyPr/>
          <a:lstStyle/>
          <a:p>
            <a:r>
              <a:rPr lang="en-US" dirty="0"/>
              <a:t>This section covers connecting to a database, perform queries, and view data using sql queries.</a:t>
            </a:r>
          </a:p>
        </p:txBody>
      </p:sp>
    </p:spTree>
    <p:extLst>
      <p:ext uri="{BB962C8B-B14F-4D97-AF65-F5344CB8AC3E}">
        <p14:creationId xmlns:p14="http://schemas.microsoft.com/office/powerpoint/2010/main" val="366537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a:effectLst>
                  <a:glow rad="38100">
                    <a:schemeClr val="bg1">
                      <a:lumMod val="65000"/>
                      <a:lumOff val="35000"/>
                      <a:alpha val="50000"/>
                    </a:schemeClr>
                  </a:glow>
                  <a:outerShdw blurRad="28575" dist="31750" dir="13200000" algn="tl" rotWithShape="0">
                    <a:srgbClr val="000000">
                      <a:alpha val="25000"/>
                    </a:srgbClr>
                  </a:outerShdw>
                </a:effectLst>
              </a:rPr>
              <a:t>Query to retrieve all columns and all rows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164106" y="4365523"/>
            <a:ext cx="3369132" cy="1793053"/>
          </a:xfrm>
        </p:spPr>
        <p:txBody>
          <a:bodyPr vert="horz" lIns="91440" tIns="45720" rIns="91440" bIns="45720" rtlCol="0" anchor="t">
            <a:normAutofit/>
          </a:bodyPr>
          <a:lstStyle/>
          <a:p>
            <a:pPr algn="ctr"/>
            <a:r>
              <a:rPr lang="en-US" sz="2100" dirty="0">
                <a:gradFill flip="none" rotWithShape="1">
                  <a:gsLst>
                    <a:gs pos="0">
                      <a:schemeClr val="tx1"/>
                    </a:gs>
                    <a:gs pos="100000">
                      <a:schemeClr val="tx1">
                        <a:lumMod val="75000"/>
                      </a:schemeClr>
                    </a:gs>
                  </a:gsLst>
                  <a:lin ang="5400000" scaled="0"/>
                  <a:tileRect/>
                </a:gradFill>
              </a:rPr>
              <a:t>Screenshot of SQL query command and results</a:t>
            </a:r>
          </a:p>
        </p:txBody>
      </p:sp>
      <p:pic>
        <p:nvPicPr>
          <p:cNvPr id="9" name="Picture 8" descr="A screenshot of a computer&#10;&#10;Description automatically generated with medium confidence">
            <a:extLst>
              <a:ext uri="{FF2B5EF4-FFF2-40B4-BE49-F238E27FC236}">
                <a16:creationId xmlns:a16="http://schemas.microsoft.com/office/drawing/2014/main" id="{88EEE81C-1716-C571-4A05-E63AC4E27D7F}"/>
              </a:ext>
            </a:extLst>
          </p:cNvPr>
          <p:cNvPicPr>
            <a:picLocks noChangeAspect="1"/>
          </p:cNvPicPr>
          <p:nvPr/>
        </p:nvPicPr>
        <p:blipFill>
          <a:blip r:embed="rId3"/>
          <a:stretch>
            <a:fillRect/>
          </a:stretch>
        </p:blipFill>
        <p:spPr>
          <a:xfrm>
            <a:off x="701506" y="639905"/>
            <a:ext cx="6786480"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27664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dirty="0"/>
              <a:t>Query to retrieve lowest and highest temperatures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indent="-228600">
              <a:buFont typeface="Arial"/>
              <a:buChar char="•"/>
            </a:pPr>
            <a:r>
              <a:rPr lang="en-US" dirty="0"/>
              <a:t>Screenshot of SQL query command and results</a:t>
            </a:r>
          </a:p>
          <a:p>
            <a:pPr indent="-228600">
              <a:buFont typeface="Arial"/>
              <a:buChar char="•"/>
            </a:pPr>
            <a:endParaRPr lang="en-US" dirty="0"/>
          </a:p>
        </p:txBody>
      </p:sp>
      <p:pic>
        <p:nvPicPr>
          <p:cNvPr id="12" name="Picture 11" descr="A screenshot of a computer&#10;&#10;Description automatically generated with medium confidence">
            <a:extLst>
              <a:ext uri="{FF2B5EF4-FFF2-40B4-BE49-F238E27FC236}">
                <a16:creationId xmlns:a16="http://schemas.microsoft.com/office/drawing/2014/main" id="{54B4BA76-2C6A-85DC-EE38-11190D8B59F7}"/>
              </a:ext>
            </a:extLst>
          </p:cNvPr>
          <p:cNvPicPr>
            <a:picLocks noChangeAspect="1"/>
          </p:cNvPicPr>
          <p:nvPr/>
        </p:nvPicPr>
        <p:blipFill>
          <a:blip r:embed="rId3"/>
          <a:stretch>
            <a:fillRect/>
          </a:stretch>
        </p:blipFill>
        <p:spPr>
          <a:xfrm>
            <a:off x="4899190" y="645106"/>
            <a:ext cx="6380241"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77896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a:t>Query to retrieve all clear days</a:t>
            </a:r>
            <a:br>
              <a:rPr lang="en-US"/>
            </a:br>
            <a:r>
              <a:rPr lang="en-US"/>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indent="-228600">
              <a:buFont typeface="Arial"/>
              <a:buChar char="•"/>
            </a:pPr>
            <a:r>
              <a:rPr lang="en-US" dirty="0"/>
              <a:t>Screenshot of SQL query command and results</a:t>
            </a:r>
          </a:p>
          <a:p>
            <a:pPr indent="-228600">
              <a:buFont typeface="Arial"/>
              <a:buChar char="•"/>
            </a:pPr>
            <a:endParaRPr lang="en-US" dirty="0"/>
          </a:p>
        </p:txBody>
      </p:sp>
      <p:pic>
        <p:nvPicPr>
          <p:cNvPr id="5" name="Picture 4" descr="A screenshot of a computer&#10;&#10;Description automatically generated with medium confidence">
            <a:extLst>
              <a:ext uri="{FF2B5EF4-FFF2-40B4-BE49-F238E27FC236}">
                <a16:creationId xmlns:a16="http://schemas.microsoft.com/office/drawing/2014/main" id="{0EA92675-1399-1A9E-6565-86112F626B1E}"/>
              </a:ext>
            </a:extLst>
          </p:cNvPr>
          <p:cNvPicPr>
            <a:picLocks noChangeAspect="1"/>
          </p:cNvPicPr>
          <p:nvPr/>
        </p:nvPicPr>
        <p:blipFill>
          <a:blip r:embed="rId3"/>
          <a:stretch>
            <a:fillRect/>
          </a:stretch>
        </p:blipFill>
        <p:spPr>
          <a:xfrm>
            <a:off x="4899190" y="645106"/>
            <a:ext cx="6380241"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76190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85C0-C06C-3C92-828E-415762D07C5B}"/>
              </a:ext>
            </a:extLst>
          </p:cNvPr>
          <p:cNvSpPr>
            <a:spLocks noGrp="1"/>
          </p:cNvSpPr>
          <p:nvPr>
            <p:ph type="title"/>
          </p:nvPr>
        </p:nvSpPr>
        <p:spPr/>
        <p:txBody>
          <a:bodyPr/>
          <a:lstStyle/>
          <a:p>
            <a:r>
              <a:rPr lang="en-US" dirty="0"/>
              <a:t>Querying and manipulating data with sql and python</a:t>
            </a:r>
          </a:p>
        </p:txBody>
      </p:sp>
      <p:sp>
        <p:nvSpPr>
          <p:cNvPr id="3" name="Text Placeholder 2">
            <a:extLst>
              <a:ext uri="{FF2B5EF4-FFF2-40B4-BE49-F238E27FC236}">
                <a16:creationId xmlns:a16="http://schemas.microsoft.com/office/drawing/2014/main" id="{8F302FA7-4C40-7E40-AEEA-02E17FE145C5}"/>
              </a:ext>
            </a:extLst>
          </p:cNvPr>
          <p:cNvSpPr>
            <a:spLocks noGrp="1"/>
          </p:cNvSpPr>
          <p:nvPr>
            <p:ph type="body" idx="1"/>
          </p:nvPr>
        </p:nvSpPr>
        <p:spPr/>
        <p:txBody>
          <a:bodyPr/>
          <a:lstStyle/>
          <a:p>
            <a:r>
              <a:rPr lang="en-US" dirty="0"/>
              <a:t>This section covers the retrieval of data from the local database created in the previous section using and sql query in python. The query is the saved in a csv file and cleaned up and used to create a chart in excel.</a:t>
            </a:r>
          </a:p>
        </p:txBody>
      </p:sp>
    </p:spTree>
    <p:extLst>
      <p:ext uri="{BB962C8B-B14F-4D97-AF65-F5344CB8AC3E}">
        <p14:creationId xmlns:p14="http://schemas.microsoft.com/office/powerpoint/2010/main" val="229111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a:t>Python code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indent="-228600">
              <a:buFont typeface="Arial"/>
              <a:buChar char="•"/>
            </a:pPr>
            <a:r>
              <a:rPr lang="en-US"/>
              <a:t>ExtractTempHumidity.py Python code with your name and date in comments</a:t>
            </a:r>
          </a:p>
          <a:p>
            <a:pPr indent="-228600">
              <a:buFont typeface="Arial"/>
              <a:buChar char="•"/>
            </a:pPr>
            <a:endParaRPr lang="en-US"/>
          </a:p>
          <a:p>
            <a:pPr indent="-228600">
              <a:buFont typeface="Arial"/>
              <a:buChar char="•"/>
            </a:pPr>
            <a:endParaRPr lang="en-US"/>
          </a:p>
        </p:txBody>
      </p:sp>
      <p:pic>
        <p:nvPicPr>
          <p:cNvPr id="8" name="Picture 7" descr="A screenshot of a computer&#10;&#10;Description automatically generated">
            <a:extLst>
              <a:ext uri="{FF2B5EF4-FFF2-40B4-BE49-F238E27FC236}">
                <a16:creationId xmlns:a16="http://schemas.microsoft.com/office/drawing/2014/main" id="{CED863B3-6387-C21A-25A2-B8E6C909B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85" y="645106"/>
            <a:ext cx="4709851"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9845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dirty="0"/>
              <a:t>Retrieve and Convert Data to CSV Format </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a:buFont typeface="Arial"/>
              <a:buChar char="•"/>
            </a:pPr>
            <a:r>
              <a:rPr lang="en-US"/>
              <a:t>Formatdata</a:t>
            </a:r>
            <a:r>
              <a:rPr lang="en-US" dirty="0"/>
              <a:t> file open in Excel showing 3 columns of data</a:t>
            </a:r>
            <a:endParaRPr lang="en-US"/>
          </a:p>
          <a:p>
            <a:pPr>
              <a:buFont typeface="Arial"/>
              <a:buChar char="•"/>
            </a:pPr>
            <a:endParaRPr lang="en-US"/>
          </a:p>
          <a:p>
            <a:pPr>
              <a:buFont typeface="Arial"/>
              <a:buChar char="•"/>
            </a:pPr>
            <a:endParaRPr lang="en-US"/>
          </a:p>
        </p:txBody>
      </p:sp>
      <p:pic>
        <p:nvPicPr>
          <p:cNvPr id="4" name="Picture 3" descr="Graphical user interface, application, table, Excel&#10;&#10;Description automatically generated">
            <a:extLst>
              <a:ext uri="{FF2B5EF4-FFF2-40B4-BE49-F238E27FC236}">
                <a16:creationId xmlns:a16="http://schemas.microsoft.com/office/drawing/2014/main" id="{F2217154-C5A3-BE5E-4758-2DB2EC4656BB}"/>
              </a:ext>
            </a:extLst>
          </p:cNvPr>
          <p:cNvPicPr>
            <a:picLocks noChangeAspect="1"/>
          </p:cNvPicPr>
          <p:nvPr/>
        </p:nvPicPr>
        <p:blipFill>
          <a:blip r:embed="rId3"/>
          <a:stretch>
            <a:fillRect/>
          </a:stretch>
        </p:blipFill>
        <p:spPr>
          <a:xfrm>
            <a:off x="5970533" y="645106"/>
            <a:ext cx="4237554"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90917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a:t>Temperature and Humidity Chart</a:t>
            </a:r>
            <a:br>
              <a:rPr lang="en-US"/>
            </a:br>
            <a:r>
              <a:rPr lang="en-US"/>
              <a:t>(Graph)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indent="-228600">
              <a:buFont typeface="Arial"/>
              <a:buChar char="•"/>
            </a:pPr>
            <a:r>
              <a:rPr lang="en-US"/>
              <a:t>Excel chart based on temperature and humidity data from database </a:t>
            </a:r>
          </a:p>
          <a:p>
            <a:pPr indent="-228600">
              <a:buFont typeface="Arial"/>
              <a:buChar char="•"/>
            </a:pPr>
            <a:endParaRPr lang="en-US"/>
          </a:p>
        </p:txBody>
      </p:sp>
      <p:pic>
        <p:nvPicPr>
          <p:cNvPr id="5" name="Picture 4" descr="Chart, histogram&#10;&#10;Description automatically generated">
            <a:extLst>
              <a:ext uri="{FF2B5EF4-FFF2-40B4-BE49-F238E27FC236}">
                <a16:creationId xmlns:a16="http://schemas.microsoft.com/office/drawing/2014/main" id="{830634FA-2C8E-FE34-2CB3-B552F9B77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005" y="645106"/>
            <a:ext cx="6014610"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885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Computer script on a screen">
            <a:extLst>
              <a:ext uri="{FF2B5EF4-FFF2-40B4-BE49-F238E27FC236}">
                <a16:creationId xmlns:a16="http://schemas.microsoft.com/office/drawing/2014/main" id="{6708FFEF-B67B-C0A8-1748-1954C2BE6ABB}"/>
              </a:ext>
            </a:extLst>
          </p:cNvPr>
          <p:cNvPicPr>
            <a:picLocks noChangeAspect="1"/>
          </p:cNvPicPr>
          <p:nvPr/>
        </p:nvPicPr>
        <p:blipFill rotWithShape="1">
          <a:blip r:embed="rId3">
            <a:alphaModFix amt="15000"/>
          </a:blip>
          <a:srcRect t="5981" b="9750"/>
          <a:stretch/>
        </p:blipFill>
        <p:spPr>
          <a:xfrm>
            <a:off x="20" y="10"/>
            <a:ext cx="12191980" cy="6857990"/>
          </a:xfrm>
          <a:prstGeom prst="rect">
            <a:avLst/>
          </a:prstGeom>
        </p:spPr>
      </p:pic>
      <p:sp>
        <p:nvSpPr>
          <p:cNvPr id="2" name="Title 1">
            <a:extLst>
              <a:ext uri="{FF2B5EF4-FFF2-40B4-BE49-F238E27FC236}">
                <a16:creationId xmlns:a16="http://schemas.microsoft.com/office/drawing/2014/main" id="{FA2444EA-3B82-CC62-E920-224F5443AA6D}"/>
              </a:ext>
            </a:extLst>
          </p:cNvPr>
          <p:cNvSpPr>
            <a:spLocks noGrp="1"/>
          </p:cNvSpPr>
          <p:nvPr>
            <p:ph type="title"/>
          </p:nvPr>
        </p:nvSpPr>
        <p:spPr>
          <a:xfrm>
            <a:off x="1141413" y="609600"/>
            <a:ext cx="9905998" cy="1905000"/>
          </a:xfrm>
        </p:spPr>
        <p:txBody>
          <a:bodyPr vert="horz" lIns="91440" tIns="45720" rIns="91440" bIns="45720" rtlCol="0" anchor="ctr">
            <a:normAutofit/>
          </a:bodyPr>
          <a:lstStyle/>
          <a:p>
            <a:r>
              <a:rPr lang="en-US" dirty="0"/>
              <a:t>Introduction</a:t>
            </a:r>
          </a:p>
        </p:txBody>
      </p:sp>
      <p:sp>
        <p:nvSpPr>
          <p:cNvPr id="3" name="TextBox 2">
            <a:extLst>
              <a:ext uri="{FF2B5EF4-FFF2-40B4-BE49-F238E27FC236}">
                <a16:creationId xmlns:a16="http://schemas.microsoft.com/office/drawing/2014/main" id="{1B099EF3-3DD3-F0F8-58A1-EEB107236694}"/>
              </a:ext>
            </a:extLst>
          </p:cNvPr>
          <p:cNvSpPr txBox="1"/>
          <p:nvPr/>
        </p:nvSpPr>
        <p:spPr>
          <a:xfrm>
            <a:off x="1141413" y="2666999"/>
            <a:ext cx="9905998" cy="312420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This project introduces the new programmer to  the Python programming language. Including its basic syntax, order of operations, logic, and looping mechanisms.  Additionally, we are introduced on how to extend the programs using functions, and function libraries, and how to import functions.</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This project allows uses the NOAA SDK to import weather data from the NOAA databases. Using  this data we further use the pandas function libraries, to perform some basic data analysis and plotting of this analysis using matplotlib's libraries. </a:t>
            </a:r>
          </a:p>
        </p:txBody>
      </p:sp>
    </p:spTree>
    <p:extLst>
      <p:ext uri="{BB962C8B-B14F-4D97-AF65-F5344CB8AC3E}">
        <p14:creationId xmlns:p14="http://schemas.microsoft.com/office/powerpoint/2010/main" val="45500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85C0-C06C-3C92-828E-415762D07C5B}"/>
              </a:ext>
            </a:extLst>
          </p:cNvPr>
          <p:cNvSpPr>
            <a:spLocks noGrp="1"/>
          </p:cNvSpPr>
          <p:nvPr>
            <p:ph type="title"/>
          </p:nvPr>
        </p:nvSpPr>
        <p:spPr/>
        <p:txBody>
          <a:bodyPr/>
          <a:lstStyle/>
          <a:p>
            <a:r>
              <a:rPr lang="en-US" dirty="0"/>
              <a:t>Develop graphical model and interpret results</a:t>
            </a:r>
          </a:p>
        </p:txBody>
      </p:sp>
      <p:sp>
        <p:nvSpPr>
          <p:cNvPr id="3" name="Text Placeholder 2">
            <a:extLst>
              <a:ext uri="{FF2B5EF4-FFF2-40B4-BE49-F238E27FC236}">
                <a16:creationId xmlns:a16="http://schemas.microsoft.com/office/drawing/2014/main" id="{8F302FA7-4C40-7E40-AEEA-02E17FE145C5}"/>
              </a:ext>
            </a:extLst>
          </p:cNvPr>
          <p:cNvSpPr>
            <a:spLocks noGrp="1"/>
          </p:cNvSpPr>
          <p:nvPr>
            <p:ph type="body" idx="1"/>
          </p:nvPr>
        </p:nvSpPr>
        <p:spPr/>
        <p:txBody>
          <a:bodyPr/>
          <a:lstStyle/>
          <a:p>
            <a:r>
              <a:rPr lang="en-US" dirty="0"/>
              <a:t>This section covers the use of the data analytics modules available for python. We use these tools to analyze two data sets at different times.</a:t>
            </a:r>
          </a:p>
        </p:txBody>
      </p:sp>
    </p:spTree>
    <p:extLst>
      <p:ext uri="{BB962C8B-B14F-4D97-AF65-F5344CB8AC3E}">
        <p14:creationId xmlns:p14="http://schemas.microsoft.com/office/powerpoint/2010/main" val="56518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88630" y="4363271"/>
            <a:ext cx="10200986" cy="1066801"/>
          </a:xfrm>
        </p:spPr>
        <p:txBody>
          <a:bodyPr vert="horz" lIns="91440" tIns="45720" rIns="91440" bIns="45720" rtlCol="0" anchor="b">
            <a:normAutofit/>
          </a:bodyPr>
          <a:lstStyle/>
          <a:p>
            <a:pPr algn="ctr">
              <a:lnSpc>
                <a:spcPct val="90000"/>
              </a:lnSpc>
            </a:pPr>
            <a:r>
              <a:rPr lang="en-US" sz="3400">
                <a:effectLst>
                  <a:glow rad="38100">
                    <a:schemeClr val="bg1">
                      <a:lumMod val="65000"/>
                      <a:lumOff val="35000"/>
                      <a:alpha val="50000"/>
                    </a:schemeClr>
                  </a:glow>
                  <a:outerShdw blurRad="28575" dist="31750" dir="13200000" algn="tl" rotWithShape="0">
                    <a:srgbClr val="000000">
                      <a:alpha val="25000"/>
                    </a:srgbClr>
                  </a:outerShdw>
                </a:effectLst>
              </a:rPr>
              <a:t>Plot #1: Period 2 temps dropped lower, and humidity spiked higher than period 1.</a:t>
            </a:r>
          </a:p>
        </p:txBody>
      </p:sp>
      <p:sp>
        <p:nvSpPr>
          <p:cNvPr id="29" name="Rectangle 28">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raphical user interface, text, chat or text message&#10;&#10;Description automatically generated">
            <a:extLst>
              <a:ext uri="{FF2B5EF4-FFF2-40B4-BE49-F238E27FC236}">
                <a16:creationId xmlns:a16="http://schemas.microsoft.com/office/drawing/2014/main" id="{476D1206-C549-0D20-CD53-EEA7DC8A5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768" y="640079"/>
            <a:ext cx="3384228" cy="3155793"/>
          </a:xfrm>
          <a:prstGeom prst="rect">
            <a:avLst/>
          </a:prstGeom>
        </p:spPr>
      </p:pic>
      <p:pic>
        <p:nvPicPr>
          <p:cNvPr id="19" name="Picture 18" descr="Chart, line chart, histogram&#10;&#10;Description automatically generated">
            <a:extLst>
              <a:ext uri="{FF2B5EF4-FFF2-40B4-BE49-F238E27FC236}">
                <a16:creationId xmlns:a16="http://schemas.microsoft.com/office/drawing/2014/main" id="{CB955235-6AF7-B0C3-1B1C-C2FEE3E24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288" y="640080"/>
            <a:ext cx="4183660" cy="3149114"/>
          </a:xfrm>
          <a:prstGeom prst="rect">
            <a:avLst/>
          </a:prstGeom>
        </p:spPr>
      </p:pic>
    </p:spTree>
    <p:extLst>
      <p:ext uri="{BB962C8B-B14F-4D97-AF65-F5344CB8AC3E}">
        <p14:creationId xmlns:p14="http://schemas.microsoft.com/office/powerpoint/2010/main" val="244441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88630" y="4363271"/>
            <a:ext cx="10200986" cy="1066801"/>
          </a:xfrm>
        </p:spPr>
        <p:txBody>
          <a:bodyPr vert="horz" lIns="91440" tIns="45720" rIns="91440" bIns="45720" rtlCol="0" anchor="b">
            <a:normAutofit/>
          </a:bodyPr>
          <a:lstStyle/>
          <a:p>
            <a:pPr algn="ctr">
              <a:lnSpc>
                <a:spcPct val="90000"/>
              </a:lnSpc>
            </a:pPr>
            <a:r>
              <a:rPr lang="en-US" sz="2300">
                <a:effectLst>
                  <a:glow rad="38100">
                    <a:schemeClr val="bg1">
                      <a:lumMod val="65000"/>
                      <a:lumOff val="35000"/>
                      <a:alpha val="50000"/>
                    </a:schemeClr>
                  </a:glow>
                  <a:outerShdw blurRad="28575" dist="31750" dir="13200000" algn="tl" rotWithShape="0">
                    <a:srgbClr val="000000">
                      <a:alpha val="25000"/>
                    </a:srgbClr>
                  </a:outerShdw>
                </a:effectLst>
              </a:rPr>
              <a:t>Plot #2: Humidity and Temperature vary more due to the impact of a cold front and rain in the 2</a:t>
            </a:r>
            <a:r>
              <a:rPr lang="en-US" sz="2300" baseline="30000">
                <a:effectLst>
                  <a:glow rad="38100">
                    <a:schemeClr val="bg1">
                      <a:lumMod val="65000"/>
                      <a:lumOff val="35000"/>
                      <a:alpha val="50000"/>
                    </a:schemeClr>
                  </a:glow>
                  <a:outerShdw blurRad="28575" dist="31750" dir="13200000" algn="tl" rotWithShape="0">
                    <a:srgbClr val="000000">
                      <a:alpha val="25000"/>
                    </a:srgbClr>
                  </a:outerShdw>
                </a:effectLst>
              </a:rPr>
              <a:t>nd</a:t>
            </a:r>
            <a:r>
              <a:rPr lang="en-US" sz="2300">
                <a:effectLst>
                  <a:glow rad="38100">
                    <a:schemeClr val="bg1">
                      <a:lumMod val="65000"/>
                      <a:lumOff val="35000"/>
                      <a:alpha val="50000"/>
                    </a:schemeClr>
                  </a:glow>
                  <a:outerShdw blurRad="28575" dist="31750" dir="13200000" algn="tl" rotWithShape="0">
                    <a:srgbClr val="000000">
                      <a:alpha val="25000"/>
                    </a:srgbClr>
                  </a:outerShdw>
                </a:effectLst>
              </a:rPr>
              <a:t> period. Average humidity is approximately the same at around 70% in both periods.</a:t>
            </a:r>
          </a:p>
        </p:txBody>
      </p:sp>
      <p:sp>
        <p:nvSpPr>
          <p:cNvPr id="16" name="Rectangle 15">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E73020B8-72C0-C1EA-E07E-854A076F6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48" y="640079"/>
            <a:ext cx="3734667" cy="3155793"/>
          </a:xfrm>
          <a:prstGeom prst="rect">
            <a:avLst/>
          </a:prstGeom>
        </p:spPr>
      </p:pic>
      <p:pic>
        <p:nvPicPr>
          <p:cNvPr id="9" name="Picture 8" descr="Chart, box and whisker chart&#10;&#10;Description automatically generated">
            <a:extLst>
              <a:ext uri="{FF2B5EF4-FFF2-40B4-BE49-F238E27FC236}">
                <a16:creationId xmlns:a16="http://schemas.microsoft.com/office/drawing/2014/main" id="{FB2F3847-7DF1-071A-DB54-A114E83E0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288" y="640080"/>
            <a:ext cx="4183660" cy="3149114"/>
          </a:xfrm>
          <a:prstGeom prst="rect">
            <a:avLst/>
          </a:prstGeom>
        </p:spPr>
      </p:pic>
    </p:spTree>
    <p:extLst>
      <p:ext uri="{BB962C8B-B14F-4D97-AF65-F5344CB8AC3E}">
        <p14:creationId xmlns:p14="http://schemas.microsoft.com/office/powerpoint/2010/main" val="2170449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303643" y="609600"/>
            <a:ext cx="6743767" cy="1905000"/>
          </a:xfrm>
        </p:spPr>
        <p:txBody>
          <a:bodyPr vert="horz" lIns="91440" tIns="45720" rIns="91440" bIns="45720" rtlCol="0" anchor="ctr">
            <a:normAutofit/>
          </a:bodyPr>
          <a:lstStyle/>
          <a:p>
            <a:r>
              <a:rPr lang="en-US" sz="3200"/>
              <a:t>Analysis</a:t>
            </a:r>
            <a:br>
              <a:rPr lang="en-US" sz="3200"/>
            </a:br>
            <a:endParaRPr lang="en-US" sz="3200"/>
          </a:p>
        </p:txBody>
      </p:sp>
      <p:sp>
        <p:nvSpPr>
          <p:cNvPr id="17" name="Rectangle 16">
            <a:extLst>
              <a:ext uri="{FF2B5EF4-FFF2-40B4-BE49-F238E27FC236}">
                <a16:creationId xmlns:a16="http://schemas.microsoft.com/office/drawing/2014/main" id="{C01F1F17-E410-478C-810F-F516E81E5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045" y="0"/>
            <a:ext cx="3460068" cy="6858000"/>
          </a:xfrm>
          <a:prstGeom prst="rect">
            <a:avLst/>
          </a:prstGeom>
          <a:solidFill>
            <a:schemeClr val="tx1"/>
          </a:solid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 box and whisker chart&#10;&#10;Description automatically generated">
            <a:extLst>
              <a:ext uri="{FF2B5EF4-FFF2-40B4-BE49-F238E27FC236}">
                <a16:creationId xmlns:a16="http://schemas.microsoft.com/office/drawing/2014/main" id="{51373036-5B1E-444F-2698-4336EF299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78" y="576054"/>
            <a:ext cx="2777861" cy="2090944"/>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02676B2-2472-7694-7603-261B04F2F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78" y="2963384"/>
            <a:ext cx="2777861" cy="2493129"/>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303643" y="2666999"/>
            <a:ext cx="7046844" cy="3415749"/>
          </a:xfrm>
        </p:spPr>
        <p:txBody>
          <a:bodyPr vert="horz" lIns="91440" tIns="45720" rIns="91440" bIns="45720" rtlCol="0" anchor="ctr">
            <a:normAutofit/>
          </a:bodyPr>
          <a:lstStyle/>
          <a:p>
            <a:pPr marL="285750" indent="-228600">
              <a:lnSpc>
                <a:spcPct val="90000"/>
              </a:lnSpc>
              <a:buFont typeface="Arial"/>
              <a:buChar char="•"/>
            </a:pPr>
            <a:endParaRPr lang="en-US" sz="1500" dirty="0"/>
          </a:p>
          <a:p>
            <a:pPr indent="-228600">
              <a:lnSpc>
                <a:spcPct val="90000"/>
              </a:lnSpc>
              <a:buFont typeface="Arial"/>
              <a:buChar char="•"/>
            </a:pPr>
            <a:r>
              <a:rPr lang="en-US" sz="1500" dirty="0"/>
              <a:t>Which temperature scale allows for easier determination of temperature extremes?</a:t>
            </a:r>
          </a:p>
          <a:p>
            <a:pPr indent="-228600">
              <a:lnSpc>
                <a:spcPct val="90000"/>
              </a:lnSpc>
              <a:buFont typeface="Arial"/>
              <a:buChar char="•"/>
            </a:pPr>
            <a:r>
              <a:rPr lang="en-US" sz="1500" dirty="0"/>
              <a:t>An African colleague who lived under the metric system, pointed out they prefer Fahrenheit, you’re really  cold at 0 degrees F, and really hot at 100 degrees F. Celsius, you are cold at 0 degrees Celsius, and life cannot be sustained at 100 degrees C.</a:t>
            </a:r>
          </a:p>
          <a:p>
            <a:pPr indent="-228600">
              <a:lnSpc>
                <a:spcPct val="90000"/>
              </a:lnSpc>
              <a:buFont typeface="Arial"/>
              <a:buChar char="•"/>
            </a:pPr>
            <a:r>
              <a:rPr lang="en-US" sz="1500" dirty="0"/>
              <a:t>It appears that the Fahrenheit scale has a greater range, allowing for more variation the the numbers representing its temperatures. This variability allows for  easier identification at the temperature ranges that humans encounter. 0 degrees Fahrenheit being really cold temperatures for human comfort , to 100 degrees Fahrenheit being summer temperatures that are considered really hot.  The corresponding Celsius range is -18 degrees C to  38degrees C. A range of 40 degrees to 100 degrees, or approximately 2x the resolution.</a:t>
            </a:r>
          </a:p>
          <a:p>
            <a:pPr marL="285750" indent="-228600">
              <a:lnSpc>
                <a:spcPct val="90000"/>
              </a:lnSpc>
              <a:buFont typeface="Arial"/>
              <a:buChar char="•"/>
            </a:pPr>
            <a:endParaRPr lang="en-US" sz="1500" dirty="0"/>
          </a:p>
          <a:p>
            <a:pPr marL="285750" indent="-228600">
              <a:lnSpc>
                <a:spcPct val="90000"/>
              </a:lnSpc>
              <a:buFont typeface="Arial"/>
              <a:buChar char="•"/>
            </a:pPr>
            <a:endParaRPr lang="en-US" sz="1500" dirty="0"/>
          </a:p>
          <a:p>
            <a:pPr indent="-228600">
              <a:lnSpc>
                <a:spcPct val="90000"/>
              </a:lnSpc>
              <a:buFont typeface="Arial"/>
              <a:buChar char="•"/>
            </a:pPr>
            <a:endParaRPr lang="en-US" sz="1500" dirty="0"/>
          </a:p>
          <a:p>
            <a:pPr indent="-228600">
              <a:lnSpc>
                <a:spcPct val="90000"/>
              </a:lnSpc>
              <a:buFont typeface="Arial"/>
              <a:buChar char="•"/>
            </a:pPr>
            <a:endParaRPr lang="en-US" sz="1500" dirty="0"/>
          </a:p>
        </p:txBody>
      </p:sp>
    </p:spTree>
    <p:extLst>
      <p:ext uri="{BB962C8B-B14F-4D97-AF65-F5344CB8AC3E}">
        <p14:creationId xmlns:p14="http://schemas.microsoft.com/office/powerpoint/2010/main" val="349937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62022" y="643467"/>
            <a:ext cx="4340023" cy="5571064"/>
          </a:xfrm>
        </p:spPr>
        <p:txBody>
          <a:bodyPr vert="horz" lIns="91440" tIns="45720" rIns="91440" bIns="45720" rtlCol="0" anchor="ctr">
            <a:normAutofit/>
          </a:bodyPr>
          <a:lstStyle/>
          <a:p>
            <a:r>
              <a:rPr lang="en-US" sz="4400"/>
              <a:t>Prediction</a:t>
            </a:r>
            <a:br>
              <a:rPr lang="en-US" sz="4400"/>
            </a:br>
            <a:endParaRPr lang="en-US" sz="4400"/>
          </a:p>
        </p:txBody>
      </p:sp>
      <p:sp>
        <p:nvSpPr>
          <p:cNvPr id="4" name="TextBox 3">
            <a:extLst>
              <a:ext uri="{FF2B5EF4-FFF2-40B4-BE49-F238E27FC236}">
                <a16:creationId xmlns:a16="http://schemas.microsoft.com/office/drawing/2014/main" id="{D21DFB90-46EC-5D59-F410-E53BA772F232}"/>
              </a:ext>
            </a:extLst>
          </p:cNvPr>
          <p:cNvSpPr txBox="1"/>
          <p:nvPr/>
        </p:nvSpPr>
        <p:spPr>
          <a:xfrm>
            <a:off x="6708499" y="643467"/>
            <a:ext cx="4521480" cy="5571064"/>
          </a:xfrm>
          <a:prstGeom prst="rect">
            <a:avLst/>
          </a:prstGeom>
        </p:spPr>
        <p:txBody>
          <a:bodyPr vert="horz" lIns="91440" tIns="45720" rIns="91440" bIns="45720" rtlCol="0" anchor="ctr">
            <a:normAutofit/>
          </a:bodyPr>
          <a:lstStyle/>
          <a:p>
            <a:pPr lvl="0" indent="-2286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 project, that as temperature goes up, humidity will go down. Based on the plotted data. I project that the temperature will climb slowly, and humidity will drop slowly, until another cold front comes through, which will probably cause rain, and humidity will of course spike, and temperatures will fall again. I expect humidty in the 35-70% range, with temps ranging from 5 to 15 degrees C. </a:t>
            </a:r>
          </a:p>
        </p:txBody>
      </p:sp>
    </p:spTree>
    <p:extLst>
      <p:ext uri="{BB962C8B-B14F-4D97-AF65-F5344CB8AC3E}">
        <p14:creationId xmlns:p14="http://schemas.microsoft.com/office/powerpoint/2010/main" val="82809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uter script on a screen">
            <a:extLst>
              <a:ext uri="{FF2B5EF4-FFF2-40B4-BE49-F238E27FC236}">
                <a16:creationId xmlns:a16="http://schemas.microsoft.com/office/drawing/2014/main" id="{6708FFEF-B67B-C0A8-1748-1954C2BE6ABB}"/>
              </a:ext>
            </a:extLst>
          </p:cNvPr>
          <p:cNvPicPr>
            <a:picLocks noChangeAspect="1"/>
          </p:cNvPicPr>
          <p:nvPr/>
        </p:nvPicPr>
        <p:blipFill rotWithShape="1">
          <a:blip r:embed="rId2">
            <a:alphaModFix amt="15000"/>
          </a:blip>
          <a:srcRect t="5981" b="9750"/>
          <a:stretch/>
        </p:blipFill>
        <p:spPr>
          <a:xfrm>
            <a:off x="20" y="10"/>
            <a:ext cx="12191980" cy="6857990"/>
          </a:xfrm>
          <a:prstGeom prst="rect">
            <a:avLst/>
          </a:prstGeom>
        </p:spPr>
      </p:pic>
      <p:sp>
        <p:nvSpPr>
          <p:cNvPr id="2" name="Title 1">
            <a:extLst>
              <a:ext uri="{FF2B5EF4-FFF2-40B4-BE49-F238E27FC236}">
                <a16:creationId xmlns:a16="http://schemas.microsoft.com/office/drawing/2014/main" id="{FA2444EA-3B82-CC62-E920-224F5443AA6D}"/>
              </a:ext>
            </a:extLst>
          </p:cNvPr>
          <p:cNvSpPr>
            <a:spLocks noGrp="1"/>
          </p:cNvSpPr>
          <p:nvPr>
            <p:ph type="title"/>
          </p:nvPr>
        </p:nvSpPr>
        <p:spPr>
          <a:xfrm>
            <a:off x="1141413" y="609600"/>
            <a:ext cx="9905998" cy="1905000"/>
          </a:xfrm>
        </p:spPr>
        <p:txBody>
          <a:bodyPr vert="horz" lIns="91440" tIns="45720" rIns="91440" bIns="45720" rtlCol="0" anchor="ctr">
            <a:normAutofit/>
          </a:bodyPr>
          <a:lstStyle/>
          <a:p>
            <a:r>
              <a:rPr lang="en-US" dirty="0"/>
              <a:t>conclusion</a:t>
            </a:r>
          </a:p>
        </p:txBody>
      </p:sp>
      <p:sp>
        <p:nvSpPr>
          <p:cNvPr id="3" name="TextBox 2">
            <a:extLst>
              <a:ext uri="{FF2B5EF4-FFF2-40B4-BE49-F238E27FC236}">
                <a16:creationId xmlns:a16="http://schemas.microsoft.com/office/drawing/2014/main" id="{1B099EF3-3DD3-F0F8-58A1-EEB107236694}"/>
              </a:ext>
            </a:extLst>
          </p:cNvPr>
          <p:cNvSpPr txBox="1"/>
          <p:nvPr/>
        </p:nvSpPr>
        <p:spPr>
          <a:xfrm>
            <a:off x="1141413" y="2666999"/>
            <a:ext cx="9905998" cy="312420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The introduction to python, allows for development of basic programming skills. These basic skills allow for the development of very powerful programs. The power of python is in its simple syntax, and the modules that extend its capabilities. Combined with ease of access using powerful ide packages that ease the development of programs. </a:t>
            </a:r>
          </a:p>
          <a:p>
            <a:pPr>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Python is a beautiful programming language to learn and use to streamline the workflow of any worker who has ever had to repeat the same analysis over and over again in excel.</a:t>
            </a:r>
          </a:p>
        </p:txBody>
      </p:sp>
    </p:spTree>
    <p:extLst>
      <p:ext uri="{BB962C8B-B14F-4D97-AF65-F5344CB8AC3E}">
        <p14:creationId xmlns:p14="http://schemas.microsoft.com/office/powerpoint/2010/main" val="408655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Computer script on a screen">
            <a:extLst>
              <a:ext uri="{FF2B5EF4-FFF2-40B4-BE49-F238E27FC236}">
                <a16:creationId xmlns:a16="http://schemas.microsoft.com/office/drawing/2014/main" id="{6708FFEF-B67B-C0A8-1748-1954C2BE6ABB}"/>
              </a:ext>
            </a:extLst>
          </p:cNvPr>
          <p:cNvPicPr>
            <a:picLocks noChangeAspect="1"/>
          </p:cNvPicPr>
          <p:nvPr/>
        </p:nvPicPr>
        <p:blipFill rotWithShape="1">
          <a:blip r:embed="rId3">
            <a:alphaModFix amt="15000"/>
          </a:blip>
          <a:srcRect t="5981" b="9750"/>
          <a:stretch/>
        </p:blipFill>
        <p:spPr>
          <a:xfrm>
            <a:off x="20" y="10"/>
            <a:ext cx="12191980" cy="6857990"/>
          </a:xfrm>
          <a:prstGeom prst="rect">
            <a:avLst/>
          </a:prstGeom>
        </p:spPr>
      </p:pic>
      <p:sp>
        <p:nvSpPr>
          <p:cNvPr id="2" name="Title 1">
            <a:extLst>
              <a:ext uri="{FF2B5EF4-FFF2-40B4-BE49-F238E27FC236}">
                <a16:creationId xmlns:a16="http://schemas.microsoft.com/office/drawing/2014/main" id="{FA2444EA-3B82-CC62-E920-224F5443AA6D}"/>
              </a:ext>
            </a:extLst>
          </p:cNvPr>
          <p:cNvSpPr>
            <a:spLocks noGrp="1"/>
          </p:cNvSpPr>
          <p:nvPr>
            <p:ph type="title"/>
          </p:nvPr>
        </p:nvSpPr>
        <p:spPr>
          <a:xfrm>
            <a:off x="1141413" y="609600"/>
            <a:ext cx="9905998" cy="1905000"/>
          </a:xfrm>
        </p:spPr>
        <p:txBody>
          <a:bodyPr vert="horz" lIns="91440" tIns="45720" rIns="91440" bIns="45720" rtlCol="0" anchor="ctr">
            <a:normAutofit/>
          </a:bodyPr>
          <a:lstStyle/>
          <a:p>
            <a:r>
              <a:rPr lang="en-US" dirty="0"/>
              <a:t>Challenges</a:t>
            </a:r>
          </a:p>
        </p:txBody>
      </p:sp>
      <p:sp>
        <p:nvSpPr>
          <p:cNvPr id="3" name="TextBox 2">
            <a:extLst>
              <a:ext uri="{FF2B5EF4-FFF2-40B4-BE49-F238E27FC236}">
                <a16:creationId xmlns:a16="http://schemas.microsoft.com/office/drawing/2014/main" id="{1B099EF3-3DD3-F0F8-58A1-EEB107236694}"/>
              </a:ext>
            </a:extLst>
          </p:cNvPr>
          <p:cNvSpPr txBox="1"/>
          <p:nvPr/>
        </p:nvSpPr>
        <p:spPr>
          <a:xfrm>
            <a:off x="1141413" y="2666999"/>
            <a:ext cx="9905998" cy="312420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Installing anaconda pre-empted my </a:t>
            </a:r>
            <a:r>
              <a:rPr lang="en-US" cap="small" dirty="0"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pyenv</a:t>
            </a: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installation of python 3.10.6.  uninstalled anaconda and installed Spyder ide independently. Had to setup Spyder to use system </a:t>
            </a:r>
            <a:r>
              <a:rPr lang="en-US" cap="small" dirty="0"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pyenv</a:t>
            </a: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version of python.</a:t>
            </a:r>
          </a:p>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Had to use pip to install the necessary modules, such as pandas, matplotlib to allow for proper function of the programs, and be able to do the analysis.</a:t>
            </a:r>
          </a:p>
          <a:p>
            <a:pPr>
              <a:spcBef>
                <a:spcPct val="20000"/>
              </a:spcBef>
              <a:spcAft>
                <a:spcPts val="600"/>
              </a:spcAft>
              <a:buClr>
                <a:schemeClr val="tx1"/>
              </a:buClr>
              <a:buSzPct val="100000"/>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17436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Computer script on a screen">
            <a:extLst>
              <a:ext uri="{FF2B5EF4-FFF2-40B4-BE49-F238E27FC236}">
                <a16:creationId xmlns:a16="http://schemas.microsoft.com/office/drawing/2014/main" id="{6708FFEF-B67B-C0A8-1748-1954C2BE6ABB}"/>
              </a:ext>
            </a:extLst>
          </p:cNvPr>
          <p:cNvPicPr>
            <a:picLocks noChangeAspect="1"/>
          </p:cNvPicPr>
          <p:nvPr/>
        </p:nvPicPr>
        <p:blipFill rotWithShape="1">
          <a:blip r:embed="rId3">
            <a:alphaModFix amt="15000"/>
          </a:blip>
          <a:srcRect t="5981" b="9750"/>
          <a:stretch/>
        </p:blipFill>
        <p:spPr>
          <a:xfrm>
            <a:off x="20" y="10"/>
            <a:ext cx="12191980" cy="6857990"/>
          </a:xfrm>
          <a:prstGeom prst="rect">
            <a:avLst/>
          </a:prstGeom>
        </p:spPr>
      </p:pic>
      <p:sp>
        <p:nvSpPr>
          <p:cNvPr id="2" name="Title 1">
            <a:extLst>
              <a:ext uri="{FF2B5EF4-FFF2-40B4-BE49-F238E27FC236}">
                <a16:creationId xmlns:a16="http://schemas.microsoft.com/office/drawing/2014/main" id="{FA2444EA-3B82-CC62-E920-224F5443AA6D}"/>
              </a:ext>
            </a:extLst>
          </p:cNvPr>
          <p:cNvSpPr>
            <a:spLocks noGrp="1"/>
          </p:cNvSpPr>
          <p:nvPr>
            <p:ph type="title"/>
          </p:nvPr>
        </p:nvSpPr>
        <p:spPr>
          <a:xfrm>
            <a:off x="1141413" y="609600"/>
            <a:ext cx="9905998" cy="1905000"/>
          </a:xfrm>
        </p:spPr>
        <p:txBody>
          <a:bodyPr vert="horz" lIns="91440" tIns="45720" rIns="91440" bIns="45720" rtlCol="0" anchor="ctr">
            <a:normAutofit/>
          </a:bodyPr>
          <a:lstStyle/>
          <a:p>
            <a:r>
              <a:rPr lang="en-US" dirty="0"/>
              <a:t>Career skills</a:t>
            </a:r>
          </a:p>
        </p:txBody>
      </p:sp>
      <p:sp>
        <p:nvSpPr>
          <p:cNvPr id="3" name="TextBox 2">
            <a:extLst>
              <a:ext uri="{FF2B5EF4-FFF2-40B4-BE49-F238E27FC236}">
                <a16:creationId xmlns:a16="http://schemas.microsoft.com/office/drawing/2014/main" id="{1B099EF3-3DD3-F0F8-58A1-EEB107236694}"/>
              </a:ext>
            </a:extLst>
          </p:cNvPr>
          <p:cNvSpPr txBox="1"/>
          <p:nvPr/>
        </p:nvSpPr>
        <p:spPr>
          <a:xfrm>
            <a:off x="1141413" y="2666999"/>
            <a:ext cx="9905998" cy="312420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This project helped develop my python programming skills, those using pandas, and matplotlib to perform basic analysis. </a:t>
            </a:r>
          </a:p>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This project also allowed for development of basic project planning using flow charts.</a:t>
            </a:r>
          </a:p>
          <a:p>
            <a:pPr>
              <a:spcBef>
                <a:spcPct val="20000"/>
              </a:spcBef>
              <a:spcAft>
                <a:spcPts val="600"/>
              </a:spcAft>
              <a:buClr>
                <a:schemeClr val="tx1"/>
              </a:buClr>
              <a:buSzPct val="100000"/>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13949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85C0-C06C-3C92-828E-415762D07C5B}"/>
              </a:ext>
            </a:extLst>
          </p:cNvPr>
          <p:cNvSpPr>
            <a:spLocks noGrp="1"/>
          </p:cNvSpPr>
          <p:nvPr>
            <p:ph type="title"/>
          </p:nvPr>
        </p:nvSpPr>
        <p:spPr/>
        <p:txBody>
          <a:bodyPr/>
          <a:lstStyle/>
          <a:p>
            <a:r>
              <a:rPr lang="en-US" dirty="0"/>
              <a:t>Project planning</a:t>
            </a:r>
          </a:p>
        </p:txBody>
      </p:sp>
      <p:sp>
        <p:nvSpPr>
          <p:cNvPr id="3" name="Text Placeholder 2">
            <a:extLst>
              <a:ext uri="{FF2B5EF4-FFF2-40B4-BE49-F238E27FC236}">
                <a16:creationId xmlns:a16="http://schemas.microsoft.com/office/drawing/2014/main" id="{8F302FA7-4C40-7E40-AEEA-02E17FE145C5}"/>
              </a:ext>
            </a:extLst>
          </p:cNvPr>
          <p:cNvSpPr>
            <a:spLocks noGrp="1"/>
          </p:cNvSpPr>
          <p:nvPr>
            <p:ph type="body" idx="1"/>
          </p:nvPr>
        </p:nvSpPr>
        <p:spPr/>
        <p:txBody>
          <a:bodyPr/>
          <a:lstStyle/>
          <a:p>
            <a:r>
              <a:rPr lang="en-US" dirty="0"/>
              <a:t>This section covers the planning and setup of the data analysis project. Including development of a flowchart, and installation of the necessary software packages for performing the analysis.</a:t>
            </a:r>
          </a:p>
        </p:txBody>
      </p:sp>
    </p:spTree>
    <p:extLst>
      <p:ext uri="{BB962C8B-B14F-4D97-AF65-F5344CB8AC3E}">
        <p14:creationId xmlns:p14="http://schemas.microsoft.com/office/powerpoint/2010/main" val="334381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dirty="0">
                <a:solidFill>
                  <a:schemeClr val="tx1"/>
                </a:solidFill>
                <a:latin typeface="+mj-lt"/>
                <a:ea typeface="+mj-ea"/>
                <a:cs typeface="+mj-cs"/>
              </a:rPr>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8201" y="2623381"/>
            <a:ext cx="3888528" cy="3553581"/>
          </a:xfrm>
        </p:spPr>
        <p:txBody>
          <a:bodyPr vert="horz" lIns="91440" tIns="45720" rIns="91440" bIns="45720" rtlCol="0">
            <a:normAutofit lnSpcReduction="10000"/>
          </a:bodyPr>
          <a:lstStyle/>
          <a:p>
            <a:pPr indent="-228600">
              <a:buFont typeface="Arial" panose="020B0604020202020204" pitchFamily="34" charset="0"/>
              <a:buChar char="•"/>
            </a:pPr>
            <a:r>
              <a:rPr lang="en-US" sz="1700" dirty="0"/>
              <a:t>Include the following processes:</a:t>
            </a:r>
          </a:p>
          <a:p>
            <a:pPr marL="285750" indent="-228600">
              <a:buFont typeface="Arial" panose="020B0604020202020204" pitchFamily="34" charset="0"/>
              <a:buChar char="•"/>
            </a:pPr>
            <a:r>
              <a:rPr lang="en-US" sz="1700" dirty="0"/>
              <a:t>Install python</a:t>
            </a:r>
          </a:p>
          <a:p>
            <a:pPr marL="285750" indent="-228600">
              <a:buFont typeface="Arial" panose="020B0604020202020204" pitchFamily="34" charset="0"/>
              <a:buChar char="•"/>
            </a:pPr>
            <a:r>
              <a:rPr lang="en-US" sz="1700" dirty="0"/>
              <a:t>Download weather data to a database.</a:t>
            </a:r>
          </a:p>
          <a:p>
            <a:pPr marL="285750" indent="-228600">
              <a:buFont typeface="Arial" panose="020B0604020202020204" pitchFamily="34" charset="0"/>
              <a:buChar char="•"/>
            </a:pPr>
            <a:r>
              <a:rPr lang="en-US" sz="1700" dirty="0"/>
              <a:t>Extract weather data from database into a comma separated file with python</a:t>
            </a:r>
          </a:p>
          <a:p>
            <a:pPr marL="285750" indent="-228600">
              <a:buFont typeface="Arial" panose="020B0604020202020204" pitchFamily="34" charset="0"/>
              <a:buChar char="•"/>
            </a:pPr>
            <a:r>
              <a:rPr lang="en-US" sz="1700" dirty="0"/>
              <a:t>Cleanse weather data</a:t>
            </a:r>
          </a:p>
          <a:p>
            <a:pPr marL="285750" indent="-228600">
              <a:buFont typeface="Arial" panose="020B0604020202020204" pitchFamily="34" charset="0"/>
              <a:buChar char="•"/>
            </a:pPr>
            <a:r>
              <a:rPr lang="en-US" sz="1700" dirty="0"/>
              <a:t>Use Excel to manipulate data</a:t>
            </a:r>
          </a:p>
          <a:p>
            <a:pPr marL="285750" indent="-228600">
              <a:buFont typeface="Arial" panose="020B0604020202020204" pitchFamily="34" charset="0"/>
              <a:buChar char="•"/>
            </a:pPr>
            <a:r>
              <a:rPr lang="en-US" sz="1700" dirty="0"/>
              <a:t>Use python data analytics modules to develop graphical models</a:t>
            </a:r>
          </a:p>
          <a:p>
            <a:pPr marL="285750"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pic>
        <p:nvPicPr>
          <p:cNvPr id="1027" name="Picture 3">
            <a:extLst>
              <a:ext uri="{FF2B5EF4-FFF2-40B4-BE49-F238E27FC236}">
                <a16:creationId xmlns:a16="http://schemas.microsoft.com/office/drawing/2014/main" id="{09F5A166-A49B-B840-FF51-8F3A5502DC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8779" y="643234"/>
            <a:ext cx="1791960" cy="559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61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dirty="0"/>
              <a:t>Software Inventory</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a:buFont typeface="Arial"/>
              <a:buChar char="•"/>
            </a:pPr>
            <a:r>
              <a:rPr lang="en-US" dirty="0"/>
              <a:t>Used Spyder IDE for this project, as well as Python 3.10.6.</a:t>
            </a:r>
            <a:endParaRPr lang="en-US"/>
          </a:p>
          <a:p>
            <a:pPr>
              <a:buFont typeface="Arial"/>
              <a:buChar char="•"/>
            </a:pPr>
            <a:r>
              <a:rPr lang="en-US" dirty="0"/>
              <a:t>Also installed the </a:t>
            </a:r>
            <a:r>
              <a:rPr lang="en-US"/>
              <a:t>noaa-sdk</a:t>
            </a:r>
            <a:r>
              <a:rPr lang="en-US" dirty="0"/>
              <a:t> to access </a:t>
            </a:r>
            <a:r>
              <a:rPr lang="en-US"/>
              <a:t>noaa</a:t>
            </a:r>
            <a:r>
              <a:rPr lang="en-US" dirty="0"/>
              <a:t> data</a:t>
            </a:r>
            <a:endParaRPr lang="en-US"/>
          </a:p>
        </p:txBody>
      </p:sp>
      <p:pic>
        <p:nvPicPr>
          <p:cNvPr id="16" name="Picture 15" descr="Text, letter&#10;&#10;Description automatically generated">
            <a:extLst>
              <a:ext uri="{FF2B5EF4-FFF2-40B4-BE49-F238E27FC236}">
                <a16:creationId xmlns:a16="http://schemas.microsoft.com/office/drawing/2014/main" id="{60D07C06-7CB8-482D-A519-E6B4B1CC1BA1}"/>
              </a:ext>
            </a:extLst>
          </p:cNvPr>
          <p:cNvPicPr>
            <a:picLocks noChangeAspect="1"/>
          </p:cNvPicPr>
          <p:nvPr/>
        </p:nvPicPr>
        <p:blipFill rotWithShape="1">
          <a:blip r:embed="rId3"/>
          <a:srcRect l="7974" t="3998" r="7767" b="7997"/>
          <a:stretch/>
        </p:blipFill>
        <p:spPr>
          <a:xfrm>
            <a:off x="6224012" y="645106"/>
            <a:ext cx="3730597"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5730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85C0-C06C-3C92-828E-415762D07C5B}"/>
              </a:ext>
            </a:extLst>
          </p:cNvPr>
          <p:cNvSpPr>
            <a:spLocks noGrp="1"/>
          </p:cNvSpPr>
          <p:nvPr>
            <p:ph type="title"/>
          </p:nvPr>
        </p:nvSpPr>
        <p:spPr/>
        <p:txBody>
          <a:bodyPr/>
          <a:lstStyle/>
          <a:p>
            <a:r>
              <a:rPr lang="en-US" dirty="0"/>
              <a:t>Downloading weather data</a:t>
            </a:r>
          </a:p>
        </p:txBody>
      </p:sp>
      <p:sp>
        <p:nvSpPr>
          <p:cNvPr id="3" name="Text Placeholder 2">
            <a:extLst>
              <a:ext uri="{FF2B5EF4-FFF2-40B4-BE49-F238E27FC236}">
                <a16:creationId xmlns:a16="http://schemas.microsoft.com/office/drawing/2014/main" id="{8F302FA7-4C40-7E40-AEEA-02E17FE145C5}"/>
              </a:ext>
            </a:extLst>
          </p:cNvPr>
          <p:cNvSpPr>
            <a:spLocks noGrp="1"/>
          </p:cNvSpPr>
          <p:nvPr>
            <p:ph type="body" idx="1"/>
          </p:nvPr>
        </p:nvSpPr>
        <p:spPr/>
        <p:txBody>
          <a:bodyPr/>
          <a:lstStyle/>
          <a:p>
            <a:r>
              <a:rPr lang="en-US" dirty="0"/>
              <a:t>This section covers the programming to access </a:t>
            </a:r>
            <a:r>
              <a:rPr lang="en-US" dirty="0" err="1"/>
              <a:t>noaa</a:t>
            </a:r>
            <a:r>
              <a:rPr lang="en-US" dirty="0"/>
              <a:t> databases using the </a:t>
            </a:r>
            <a:r>
              <a:rPr lang="en-US" dirty="0" err="1"/>
              <a:t>noaa</a:t>
            </a:r>
            <a:r>
              <a:rPr lang="en-US" dirty="0"/>
              <a:t> </a:t>
            </a:r>
            <a:r>
              <a:rPr lang="en-US" dirty="0" err="1"/>
              <a:t>sdk</a:t>
            </a:r>
            <a:r>
              <a:rPr lang="en-US" dirty="0"/>
              <a:t> and extracting the requested data to a sql database with the </a:t>
            </a:r>
            <a:r>
              <a:rPr lang="en-US" dirty="0" err="1"/>
              <a:t>noaa-sdk</a:t>
            </a:r>
            <a:r>
              <a:rPr lang="en-US" dirty="0"/>
              <a:t>. </a:t>
            </a:r>
          </a:p>
        </p:txBody>
      </p:sp>
    </p:spTree>
    <p:extLst>
      <p:ext uri="{BB962C8B-B14F-4D97-AF65-F5344CB8AC3E}">
        <p14:creationId xmlns:p14="http://schemas.microsoft.com/office/powerpoint/2010/main" val="168055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a:t>Build WeatherDb.py Code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indent="-228600">
              <a:buFont typeface="Arial"/>
              <a:buChar char="•"/>
            </a:pPr>
            <a:r>
              <a:rPr lang="en-US" dirty="0"/>
              <a:t>Screenshot of code in Spyder</a:t>
            </a:r>
          </a:p>
          <a:p>
            <a:pPr indent="-228600">
              <a:buFont typeface="Arial"/>
              <a:buChar char="•"/>
            </a:pPr>
            <a:endParaRPr lang="en-US" dirty="0"/>
          </a:p>
        </p:txBody>
      </p:sp>
      <p:pic>
        <p:nvPicPr>
          <p:cNvPr id="8" name="Picture 7" descr="Text&#10;&#10;Description automatically generated">
            <a:extLst>
              <a:ext uri="{FF2B5EF4-FFF2-40B4-BE49-F238E27FC236}">
                <a16:creationId xmlns:a16="http://schemas.microsoft.com/office/drawing/2014/main" id="{1814F1C9-98FB-E69B-93E8-DC54F1A69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167" y="645106"/>
            <a:ext cx="3988286"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6991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{2443815F-CF9F-4B47-9AB5-759B697B2247}tf10001063</Template>
  <TotalTime>191</TotalTime>
  <Words>961</Words>
  <Application>Microsoft Macintosh PowerPoint</Application>
  <PresentationFormat>Widescreen</PresentationFormat>
  <Paragraphs>69</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Mesh</vt:lpstr>
      <vt:lpstr>Introduction to programming </vt:lpstr>
      <vt:lpstr>Introduction</vt:lpstr>
      <vt:lpstr>Challenges</vt:lpstr>
      <vt:lpstr>Career skills</vt:lpstr>
      <vt:lpstr>Project planning</vt:lpstr>
      <vt:lpstr>Flowchart</vt:lpstr>
      <vt:lpstr>Software Inventory</vt:lpstr>
      <vt:lpstr>Downloading weather data</vt:lpstr>
      <vt:lpstr>Build WeatherDb.py Code</vt:lpstr>
      <vt:lpstr>Python Console</vt:lpstr>
      <vt:lpstr>Weather.db File</vt:lpstr>
      <vt:lpstr>Querying the database with sql</vt:lpstr>
      <vt:lpstr>Query to retrieve all columns and all rows</vt:lpstr>
      <vt:lpstr>Query to retrieve lowest and highest temperatures</vt:lpstr>
      <vt:lpstr>Query to retrieve all clear days (Screenshot)</vt:lpstr>
      <vt:lpstr>Querying and manipulating data with sql and python</vt:lpstr>
      <vt:lpstr>Python code</vt:lpstr>
      <vt:lpstr>Retrieve and Convert Data to CSV Format </vt:lpstr>
      <vt:lpstr>Temperature and Humidity Chart (Graph)</vt:lpstr>
      <vt:lpstr>Develop graphical model and interpret results</vt:lpstr>
      <vt:lpstr>Plot #1: Period 2 temps dropped lower, and humidity spiked higher than period 1.</vt:lpstr>
      <vt:lpstr>Plot #2: Humidity and Temperature vary more due to the impact of a cold front and rain in the 2nd period. Average humidity is approximately the same at around 70% in both periods.</vt:lpstr>
      <vt:lpstr>Analysis </vt:lpstr>
      <vt:lpstr>Prediction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Module 2</dc:title>
  <dc:creator>miguel mastache</dc:creator>
  <cp:lastModifiedBy>miguel mastache</cp:lastModifiedBy>
  <cp:revision>2</cp:revision>
  <dcterms:created xsi:type="dcterms:W3CDTF">2022-10-12T00:34:46Z</dcterms:created>
  <dcterms:modified xsi:type="dcterms:W3CDTF">2022-10-13T01:52:56Z</dcterms:modified>
</cp:coreProperties>
</file>