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302" r:id="rId3"/>
    <p:sldId id="303" r:id="rId4"/>
    <p:sldId id="304" r:id="rId5"/>
    <p:sldId id="309" r:id="rId6"/>
    <p:sldId id="306" r:id="rId7"/>
    <p:sldId id="260" r:id="rId8"/>
    <p:sldId id="258" r:id="rId9"/>
    <p:sldId id="307" r:id="rId10"/>
    <p:sldId id="264" r:id="rId11"/>
    <p:sldId id="263" r:id="rId12"/>
    <p:sldId id="266" r:id="rId13"/>
    <p:sldId id="265" r:id="rId14"/>
    <p:sldId id="308" r:id="rId15"/>
    <p:sldId id="270" r:id="rId16"/>
    <p:sldId id="271" r:id="rId17"/>
    <p:sldId id="272" r:id="rId18"/>
    <p:sldId id="273" r:id="rId19"/>
    <p:sldId id="274"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snapToGrid="0">
      <p:cViewPr varScale="1">
        <p:scale>
          <a:sx n="84" d="100"/>
          <a:sy n="84" d="100"/>
        </p:scale>
        <p:origin x="184" y="10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0588188976377952"/>
          <c:y val="2.3148148148148147E-2"/>
        </c:manualLayout>
      </c:layout>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Sheet1!$A$1:$A$2</c:f>
              <c:strCache>
                <c:ptCount val="2"/>
                <c:pt idx="0">
                  <c:v>CCEIS101 Course Project Module 5</c:v>
                </c:pt>
                <c:pt idx="1">
                  <c:v>Name: Miguel Mastache </c:v>
                </c:pt>
              </c:strCache>
            </c:strRef>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yVal>
            <c:numRef>
              <c:f>Sheet1!$A$3:$A$668</c:f>
              <c:numCache>
                <c:formatCode>General</c:formatCode>
                <c:ptCount val="666"/>
                <c:pt idx="0">
                  <c:v>1</c:v>
                </c:pt>
                <c:pt idx="1">
                  <c:v>1</c:v>
                </c:pt>
                <c:pt idx="2">
                  <c:v>2</c:v>
                </c:pt>
                <c:pt idx="3">
                  <c:v>3</c:v>
                </c:pt>
                <c:pt idx="4">
                  <c:v>6</c:v>
                </c:pt>
                <c:pt idx="5">
                  <c:v>13</c:v>
                </c:pt>
                <c:pt idx="6">
                  <c:v>31</c:v>
                </c:pt>
                <c:pt idx="7">
                  <c:v>4</c:v>
                </c:pt>
                <c:pt idx="8">
                  <c:v>1</c:v>
                </c:pt>
                <c:pt idx="9">
                  <c:v>1</c:v>
                </c:pt>
                <c:pt idx="10">
                  <c:v>2</c:v>
                </c:pt>
                <c:pt idx="11">
                  <c:v>3</c:v>
                </c:pt>
                <c:pt idx="12">
                  <c:v>8</c:v>
                </c:pt>
                <c:pt idx="13">
                  <c:v>7</c:v>
                </c:pt>
                <c:pt idx="14">
                  <c:v>3</c:v>
                </c:pt>
                <c:pt idx="15">
                  <c:v>1</c:v>
                </c:pt>
                <c:pt idx="16">
                  <c:v>1</c:v>
                </c:pt>
                <c:pt idx="17">
                  <c:v>1</c:v>
                </c:pt>
                <c:pt idx="18">
                  <c:v>2</c:v>
                </c:pt>
                <c:pt idx="19">
                  <c:v>4</c:v>
                </c:pt>
                <c:pt idx="20">
                  <c:v>6</c:v>
                </c:pt>
                <c:pt idx="21">
                  <c:v>8</c:v>
                </c:pt>
                <c:pt idx="22">
                  <c:v>5</c:v>
                </c:pt>
                <c:pt idx="23">
                  <c:v>2</c:v>
                </c:pt>
                <c:pt idx="24">
                  <c:v>1</c:v>
                </c:pt>
                <c:pt idx="25">
                  <c:v>1</c:v>
                </c:pt>
                <c:pt idx="26">
                  <c:v>2</c:v>
                </c:pt>
                <c:pt idx="27">
                  <c:v>4</c:v>
                </c:pt>
                <c:pt idx="28">
                  <c:v>8</c:v>
                </c:pt>
                <c:pt idx="29">
                  <c:v>11</c:v>
                </c:pt>
                <c:pt idx="30">
                  <c:v>6</c:v>
                </c:pt>
                <c:pt idx="31">
                  <c:v>2</c:v>
                </c:pt>
                <c:pt idx="32">
                  <c:v>1</c:v>
                </c:pt>
                <c:pt idx="33">
                  <c:v>1</c:v>
                </c:pt>
                <c:pt idx="34">
                  <c:v>3</c:v>
                </c:pt>
                <c:pt idx="35">
                  <c:v>1</c:v>
                </c:pt>
                <c:pt idx="36">
                  <c:v>1</c:v>
                </c:pt>
                <c:pt idx="37">
                  <c:v>1</c:v>
                </c:pt>
                <c:pt idx="38">
                  <c:v>2</c:v>
                </c:pt>
                <c:pt idx="39">
                  <c:v>2</c:v>
                </c:pt>
                <c:pt idx="40">
                  <c:v>3</c:v>
                </c:pt>
                <c:pt idx="41">
                  <c:v>3</c:v>
                </c:pt>
                <c:pt idx="42">
                  <c:v>4</c:v>
                </c:pt>
                <c:pt idx="43">
                  <c:v>4</c:v>
                </c:pt>
                <c:pt idx="44">
                  <c:v>5</c:v>
                </c:pt>
                <c:pt idx="45">
                  <c:v>6</c:v>
                </c:pt>
                <c:pt idx="46">
                  <c:v>33</c:v>
                </c:pt>
                <c:pt idx="47">
                  <c:v>7</c:v>
                </c:pt>
                <c:pt idx="48">
                  <c:v>9</c:v>
                </c:pt>
                <c:pt idx="49">
                  <c:v>9</c:v>
                </c:pt>
                <c:pt idx="50">
                  <c:v>8</c:v>
                </c:pt>
                <c:pt idx="51">
                  <c:v>8</c:v>
                </c:pt>
                <c:pt idx="52">
                  <c:v>10</c:v>
                </c:pt>
                <c:pt idx="53">
                  <c:v>11</c:v>
                </c:pt>
                <c:pt idx="54">
                  <c:v>5</c:v>
                </c:pt>
                <c:pt idx="55">
                  <c:v>4</c:v>
                </c:pt>
                <c:pt idx="56">
                  <c:v>3</c:v>
                </c:pt>
                <c:pt idx="57">
                  <c:v>3</c:v>
                </c:pt>
                <c:pt idx="58">
                  <c:v>3</c:v>
                </c:pt>
                <c:pt idx="59">
                  <c:v>2</c:v>
                </c:pt>
                <c:pt idx="60">
                  <c:v>2</c:v>
                </c:pt>
                <c:pt idx="61">
                  <c:v>2</c:v>
                </c:pt>
                <c:pt idx="62">
                  <c:v>2</c:v>
                </c:pt>
                <c:pt idx="63">
                  <c:v>2</c:v>
                </c:pt>
                <c:pt idx="64">
                  <c:v>2</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2</c:v>
                </c:pt>
                <c:pt idx="80">
                  <c:v>1</c:v>
                </c:pt>
                <c:pt idx="81">
                  <c:v>3</c:v>
                </c:pt>
                <c:pt idx="82">
                  <c:v>9</c:v>
                </c:pt>
                <c:pt idx="83">
                  <c:v>5</c:v>
                </c:pt>
                <c:pt idx="84">
                  <c:v>2</c:v>
                </c:pt>
                <c:pt idx="85">
                  <c:v>1</c:v>
                </c:pt>
                <c:pt idx="86">
                  <c:v>1</c:v>
                </c:pt>
                <c:pt idx="87">
                  <c:v>4</c:v>
                </c:pt>
                <c:pt idx="88">
                  <c:v>9</c:v>
                </c:pt>
                <c:pt idx="89">
                  <c:v>2</c:v>
                </c:pt>
                <c:pt idx="90">
                  <c:v>1</c:v>
                </c:pt>
                <c:pt idx="91">
                  <c:v>1</c:v>
                </c:pt>
                <c:pt idx="92">
                  <c:v>4</c:v>
                </c:pt>
                <c:pt idx="93">
                  <c:v>4</c:v>
                </c:pt>
                <c:pt idx="94">
                  <c:v>1</c:v>
                </c:pt>
                <c:pt idx="95">
                  <c:v>2</c:v>
                </c:pt>
                <c:pt idx="96">
                  <c:v>5</c:v>
                </c:pt>
                <c:pt idx="97">
                  <c:v>5</c:v>
                </c:pt>
                <c:pt idx="98">
                  <c:v>2</c:v>
                </c:pt>
                <c:pt idx="99">
                  <c:v>10</c:v>
                </c:pt>
                <c:pt idx="100">
                  <c:v>1</c:v>
                </c:pt>
                <c:pt idx="101">
                  <c:v>3</c:v>
                </c:pt>
                <c:pt idx="102">
                  <c:v>1</c:v>
                </c:pt>
                <c:pt idx="103">
                  <c:v>1</c:v>
                </c:pt>
                <c:pt idx="104">
                  <c:v>1</c:v>
                </c:pt>
                <c:pt idx="105">
                  <c:v>1</c:v>
                </c:pt>
                <c:pt idx="106">
                  <c:v>2</c:v>
                </c:pt>
                <c:pt idx="107">
                  <c:v>2</c:v>
                </c:pt>
                <c:pt idx="108">
                  <c:v>3</c:v>
                </c:pt>
                <c:pt idx="109">
                  <c:v>3</c:v>
                </c:pt>
                <c:pt idx="110">
                  <c:v>4</c:v>
                </c:pt>
                <c:pt idx="111">
                  <c:v>5</c:v>
                </c:pt>
                <c:pt idx="112">
                  <c:v>6</c:v>
                </c:pt>
                <c:pt idx="113">
                  <c:v>27</c:v>
                </c:pt>
                <c:pt idx="114">
                  <c:v>28</c:v>
                </c:pt>
                <c:pt idx="115">
                  <c:v>11</c:v>
                </c:pt>
                <c:pt idx="116">
                  <c:v>10</c:v>
                </c:pt>
                <c:pt idx="117">
                  <c:v>14</c:v>
                </c:pt>
                <c:pt idx="118">
                  <c:v>15</c:v>
                </c:pt>
                <c:pt idx="119">
                  <c:v>14</c:v>
                </c:pt>
                <c:pt idx="120">
                  <c:v>15</c:v>
                </c:pt>
                <c:pt idx="121">
                  <c:v>14</c:v>
                </c:pt>
                <c:pt idx="122">
                  <c:v>11</c:v>
                </c:pt>
                <c:pt idx="123">
                  <c:v>4</c:v>
                </c:pt>
                <c:pt idx="124">
                  <c:v>3</c:v>
                </c:pt>
                <c:pt idx="125">
                  <c:v>2</c:v>
                </c:pt>
                <c:pt idx="126">
                  <c:v>2</c:v>
                </c:pt>
                <c:pt idx="127">
                  <c:v>1</c:v>
                </c:pt>
                <c:pt idx="128">
                  <c:v>1</c:v>
                </c:pt>
                <c:pt idx="129">
                  <c:v>1</c:v>
                </c:pt>
                <c:pt idx="130">
                  <c:v>1</c:v>
                </c:pt>
                <c:pt idx="131">
                  <c:v>1</c:v>
                </c:pt>
                <c:pt idx="132">
                  <c:v>2</c:v>
                </c:pt>
                <c:pt idx="133">
                  <c:v>1</c:v>
                </c:pt>
                <c:pt idx="134">
                  <c:v>1</c:v>
                </c:pt>
                <c:pt idx="135">
                  <c:v>1</c:v>
                </c:pt>
                <c:pt idx="136">
                  <c:v>2</c:v>
                </c:pt>
                <c:pt idx="137">
                  <c:v>3</c:v>
                </c:pt>
                <c:pt idx="138">
                  <c:v>4</c:v>
                </c:pt>
                <c:pt idx="139">
                  <c:v>5</c:v>
                </c:pt>
                <c:pt idx="140">
                  <c:v>34</c:v>
                </c:pt>
                <c:pt idx="141">
                  <c:v>12</c:v>
                </c:pt>
                <c:pt idx="142">
                  <c:v>8</c:v>
                </c:pt>
                <c:pt idx="143">
                  <c:v>9</c:v>
                </c:pt>
                <c:pt idx="144">
                  <c:v>10</c:v>
                </c:pt>
                <c:pt idx="145">
                  <c:v>11</c:v>
                </c:pt>
                <c:pt idx="146">
                  <c:v>4</c:v>
                </c:pt>
                <c:pt idx="147">
                  <c:v>3</c:v>
                </c:pt>
                <c:pt idx="148">
                  <c:v>1</c:v>
                </c:pt>
                <c:pt idx="149">
                  <c:v>1</c:v>
                </c:pt>
                <c:pt idx="150">
                  <c:v>1</c:v>
                </c:pt>
                <c:pt idx="151">
                  <c:v>1</c:v>
                </c:pt>
                <c:pt idx="152">
                  <c:v>2</c:v>
                </c:pt>
                <c:pt idx="153">
                  <c:v>3</c:v>
                </c:pt>
                <c:pt idx="154">
                  <c:v>2</c:v>
                </c:pt>
                <c:pt idx="155">
                  <c:v>2</c:v>
                </c:pt>
                <c:pt idx="156">
                  <c:v>2</c:v>
                </c:pt>
                <c:pt idx="157">
                  <c:v>1</c:v>
                </c:pt>
                <c:pt idx="158">
                  <c:v>3</c:v>
                </c:pt>
                <c:pt idx="159">
                  <c:v>5</c:v>
                </c:pt>
                <c:pt idx="160">
                  <c:v>8</c:v>
                </c:pt>
                <c:pt idx="161">
                  <c:v>7</c:v>
                </c:pt>
                <c:pt idx="162">
                  <c:v>9</c:v>
                </c:pt>
                <c:pt idx="163">
                  <c:v>15</c:v>
                </c:pt>
                <c:pt idx="164">
                  <c:v>10</c:v>
                </c:pt>
                <c:pt idx="165">
                  <c:v>16</c:v>
                </c:pt>
                <c:pt idx="166">
                  <c:v>16</c:v>
                </c:pt>
                <c:pt idx="167">
                  <c:v>7</c:v>
                </c:pt>
                <c:pt idx="168">
                  <c:v>6</c:v>
                </c:pt>
                <c:pt idx="169">
                  <c:v>20</c:v>
                </c:pt>
                <c:pt idx="170">
                  <c:v>8</c:v>
                </c:pt>
                <c:pt idx="171">
                  <c:v>6</c:v>
                </c:pt>
                <c:pt idx="172">
                  <c:v>15</c:v>
                </c:pt>
                <c:pt idx="173">
                  <c:v>15</c:v>
                </c:pt>
                <c:pt idx="174">
                  <c:v>7</c:v>
                </c:pt>
                <c:pt idx="175">
                  <c:v>15</c:v>
                </c:pt>
                <c:pt idx="176">
                  <c:v>6</c:v>
                </c:pt>
                <c:pt idx="177">
                  <c:v>15</c:v>
                </c:pt>
                <c:pt idx="178">
                  <c:v>15</c:v>
                </c:pt>
                <c:pt idx="179">
                  <c:v>15</c:v>
                </c:pt>
                <c:pt idx="180">
                  <c:v>15</c:v>
                </c:pt>
                <c:pt idx="181">
                  <c:v>8</c:v>
                </c:pt>
                <c:pt idx="182">
                  <c:v>10</c:v>
                </c:pt>
                <c:pt idx="183">
                  <c:v>5</c:v>
                </c:pt>
                <c:pt idx="184">
                  <c:v>8</c:v>
                </c:pt>
                <c:pt idx="185">
                  <c:v>8</c:v>
                </c:pt>
                <c:pt idx="186">
                  <c:v>15</c:v>
                </c:pt>
                <c:pt idx="187">
                  <c:v>7</c:v>
                </c:pt>
                <c:pt idx="188">
                  <c:v>15</c:v>
                </c:pt>
                <c:pt idx="189">
                  <c:v>7</c:v>
                </c:pt>
                <c:pt idx="190">
                  <c:v>7</c:v>
                </c:pt>
                <c:pt idx="191">
                  <c:v>15</c:v>
                </c:pt>
                <c:pt idx="192">
                  <c:v>7</c:v>
                </c:pt>
                <c:pt idx="193">
                  <c:v>16</c:v>
                </c:pt>
                <c:pt idx="194">
                  <c:v>16</c:v>
                </c:pt>
                <c:pt idx="195">
                  <c:v>16</c:v>
                </c:pt>
                <c:pt idx="196">
                  <c:v>15</c:v>
                </c:pt>
                <c:pt idx="197">
                  <c:v>14</c:v>
                </c:pt>
                <c:pt idx="198">
                  <c:v>6</c:v>
                </c:pt>
                <c:pt idx="199">
                  <c:v>15</c:v>
                </c:pt>
                <c:pt idx="200">
                  <c:v>16</c:v>
                </c:pt>
                <c:pt idx="201">
                  <c:v>5</c:v>
                </c:pt>
                <c:pt idx="202">
                  <c:v>4</c:v>
                </c:pt>
                <c:pt idx="203">
                  <c:v>14</c:v>
                </c:pt>
                <c:pt idx="204">
                  <c:v>6</c:v>
                </c:pt>
                <c:pt idx="205">
                  <c:v>6</c:v>
                </c:pt>
                <c:pt idx="206">
                  <c:v>16</c:v>
                </c:pt>
                <c:pt idx="207">
                  <c:v>14</c:v>
                </c:pt>
                <c:pt idx="208">
                  <c:v>7</c:v>
                </c:pt>
                <c:pt idx="209">
                  <c:v>15</c:v>
                </c:pt>
                <c:pt idx="210">
                  <c:v>16</c:v>
                </c:pt>
                <c:pt idx="211">
                  <c:v>16</c:v>
                </c:pt>
                <c:pt idx="212">
                  <c:v>8</c:v>
                </c:pt>
                <c:pt idx="213">
                  <c:v>11</c:v>
                </c:pt>
                <c:pt idx="214">
                  <c:v>16</c:v>
                </c:pt>
                <c:pt idx="215">
                  <c:v>10</c:v>
                </c:pt>
                <c:pt idx="216">
                  <c:v>6</c:v>
                </c:pt>
                <c:pt idx="217">
                  <c:v>15</c:v>
                </c:pt>
                <c:pt idx="218">
                  <c:v>11</c:v>
                </c:pt>
                <c:pt idx="219">
                  <c:v>15</c:v>
                </c:pt>
                <c:pt idx="220">
                  <c:v>15</c:v>
                </c:pt>
                <c:pt idx="221">
                  <c:v>11</c:v>
                </c:pt>
                <c:pt idx="222">
                  <c:v>15</c:v>
                </c:pt>
                <c:pt idx="223">
                  <c:v>21</c:v>
                </c:pt>
                <c:pt idx="224">
                  <c:v>4</c:v>
                </c:pt>
                <c:pt idx="225">
                  <c:v>4</c:v>
                </c:pt>
                <c:pt idx="226">
                  <c:v>4</c:v>
                </c:pt>
                <c:pt idx="227">
                  <c:v>4</c:v>
                </c:pt>
                <c:pt idx="228">
                  <c:v>4</c:v>
                </c:pt>
                <c:pt idx="229">
                  <c:v>4</c:v>
                </c:pt>
                <c:pt idx="230">
                  <c:v>4</c:v>
                </c:pt>
                <c:pt idx="231">
                  <c:v>4</c:v>
                </c:pt>
                <c:pt idx="232">
                  <c:v>4</c:v>
                </c:pt>
                <c:pt idx="233">
                  <c:v>4</c:v>
                </c:pt>
                <c:pt idx="234">
                  <c:v>4</c:v>
                </c:pt>
                <c:pt idx="235">
                  <c:v>4</c:v>
                </c:pt>
                <c:pt idx="236">
                  <c:v>4</c:v>
                </c:pt>
                <c:pt idx="237">
                  <c:v>5</c:v>
                </c:pt>
                <c:pt idx="238">
                  <c:v>9</c:v>
                </c:pt>
                <c:pt idx="239">
                  <c:v>10</c:v>
                </c:pt>
                <c:pt idx="240">
                  <c:v>7</c:v>
                </c:pt>
                <c:pt idx="241">
                  <c:v>4</c:v>
                </c:pt>
                <c:pt idx="242">
                  <c:v>3</c:v>
                </c:pt>
                <c:pt idx="243">
                  <c:v>2</c:v>
                </c:pt>
                <c:pt idx="244">
                  <c:v>2</c:v>
                </c:pt>
                <c:pt idx="245">
                  <c:v>2</c:v>
                </c:pt>
                <c:pt idx="246">
                  <c:v>1</c:v>
                </c:pt>
                <c:pt idx="247">
                  <c:v>2</c:v>
                </c:pt>
                <c:pt idx="248">
                  <c:v>2</c:v>
                </c:pt>
                <c:pt idx="249">
                  <c:v>2</c:v>
                </c:pt>
                <c:pt idx="250">
                  <c:v>3</c:v>
                </c:pt>
                <c:pt idx="251">
                  <c:v>5</c:v>
                </c:pt>
                <c:pt idx="252">
                  <c:v>7</c:v>
                </c:pt>
                <c:pt idx="253">
                  <c:v>5</c:v>
                </c:pt>
                <c:pt idx="254">
                  <c:v>3</c:v>
                </c:pt>
                <c:pt idx="255">
                  <c:v>2</c:v>
                </c:pt>
                <c:pt idx="256">
                  <c:v>2</c:v>
                </c:pt>
                <c:pt idx="257">
                  <c:v>2</c:v>
                </c:pt>
                <c:pt idx="258">
                  <c:v>2</c:v>
                </c:pt>
                <c:pt idx="259">
                  <c:v>2</c:v>
                </c:pt>
                <c:pt idx="260">
                  <c:v>2</c:v>
                </c:pt>
                <c:pt idx="261">
                  <c:v>2</c:v>
                </c:pt>
                <c:pt idx="262">
                  <c:v>2</c:v>
                </c:pt>
                <c:pt idx="263">
                  <c:v>1</c:v>
                </c:pt>
                <c:pt idx="264">
                  <c:v>1</c:v>
                </c:pt>
                <c:pt idx="265">
                  <c:v>2</c:v>
                </c:pt>
                <c:pt idx="266">
                  <c:v>2</c:v>
                </c:pt>
                <c:pt idx="267">
                  <c:v>1</c:v>
                </c:pt>
                <c:pt idx="268">
                  <c:v>1</c:v>
                </c:pt>
                <c:pt idx="269">
                  <c:v>1</c:v>
                </c:pt>
                <c:pt idx="270">
                  <c:v>1</c:v>
                </c:pt>
                <c:pt idx="271">
                  <c:v>1</c:v>
                </c:pt>
                <c:pt idx="272">
                  <c:v>1</c:v>
                </c:pt>
                <c:pt idx="273">
                  <c:v>1</c:v>
                </c:pt>
                <c:pt idx="274">
                  <c:v>1</c:v>
                </c:pt>
                <c:pt idx="275">
                  <c:v>1</c:v>
                </c:pt>
                <c:pt idx="276">
                  <c:v>1</c:v>
                </c:pt>
                <c:pt idx="277">
                  <c:v>1</c:v>
                </c:pt>
                <c:pt idx="278">
                  <c:v>1</c:v>
                </c:pt>
                <c:pt idx="279">
                  <c:v>1</c:v>
                </c:pt>
                <c:pt idx="280">
                  <c:v>1</c:v>
                </c:pt>
                <c:pt idx="281">
                  <c:v>1</c:v>
                </c:pt>
                <c:pt idx="282">
                  <c:v>2</c:v>
                </c:pt>
                <c:pt idx="283">
                  <c:v>1</c:v>
                </c:pt>
                <c:pt idx="284">
                  <c:v>1</c:v>
                </c:pt>
                <c:pt idx="285">
                  <c:v>1</c:v>
                </c:pt>
                <c:pt idx="286">
                  <c:v>1</c:v>
                </c:pt>
                <c:pt idx="287">
                  <c:v>1</c:v>
                </c:pt>
                <c:pt idx="288">
                  <c:v>1</c:v>
                </c:pt>
                <c:pt idx="289">
                  <c:v>1</c:v>
                </c:pt>
                <c:pt idx="290">
                  <c:v>1</c:v>
                </c:pt>
                <c:pt idx="291">
                  <c:v>2</c:v>
                </c:pt>
                <c:pt idx="292">
                  <c:v>2</c:v>
                </c:pt>
                <c:pt idx="293">
                  <c:v>2</c:v>
                </c:pt>
                <c:pt idx="294">
                  <c:v>3</c:v>
                </c:pt>
                <c:pt idx="295">
                  <c:v>3</c:v>
                </c:pt>
                <c:pt idx="296">
                  <c:v>3</c:v>
                </c:pt>
                <c:pt idx="297">
                  <c:v>3</c:v>
                </c:pt>
                <c:pt idx="298">
                  <c:v>3</c:v>
                </c:pt>
                <c:pt idx="299">
                  <c:v>3</c:v>
                </c:pt>
                <c:pt idx="300">
                  <c:v>3</c:v>
                </c:pt>
                <c:pt idx="301">
                  <c:v>2</c:v>
                </c:pt>
                <c:pt idx="302">
                  <c:v>3</c:v>
                </c:pt>
                <c:pt idx="303">
                  <c:v>3</c:v>
                </c:pt>
                <c:pt idx="304">
                  <c:v>4</c:v>
                </c:pt>
                <c:pt idx="305">
                  <c:v>12</c:v>
                </c:pt>
                <c:pt idx="306">
                  <c:v>30</c:v>
                </c:pt>
                <c:pt idx="307">
                  <c:v>3</c:v>
                </c:pt>
                <c:pt idx="308">
                  <c:v>2</c:v>
                </c:pt>
                <c:pt idx="309">
                  <c:v>1</c:v>
                </c:pt>
                <c:pt idx="310">
                  <c:v>2</c:v>
                </c:pt>
                <c:pt idx="311">
                  <c:v>4</c:v>
                </c:pt>
                <c:pt idx="312">
                  <c:v>8</c:v>
                </c:pt>
                <c:pt idx="313">
                  <c:v>7</c:v>
                </c:pt>
                <c:pt idx="314">
                  <c:v>3</c:v>
                </c:pt>
                <c:pt idx="315">
                  <c:v>2</c:v>
                </c:pt>
                <c:pt idx="316">
                  <c:v>2</c:v>
                </c:pt>
                <c:pt idx="317">
                  <c:v>3</c:v>
                </c:pt>
                <c:pt idx="318">
                  <c:v>4</c:v>
                </c:pt>
                <c:pt idx="319">
                  <c:v>4</c:v>
                </c:pt>
                <c:pt idx="320">
                  <c:v>5</c:v>
                </c:pt>
                <c:pt idx="321">
                  <c:v>4</c:v>
                </c:pt>
                <c:pt idx="322">
                  <c:v>4</c:v>
                </c:pt>
                <c:pt idx="323">
                  <c:v>4</c:v>
                </c:pt>
                <c:pt idx="324">
                  <c:v>4</c:v>
                </c:pt>
                <c:pt idx="325">
                  <c:v>4</c:v>
                </c:pt>
                <c:pt idx="326">
                  <c:v>4</c:v>
                </c:pt>
                <c:pt idx="327">
                  <c:v>4</c:v>
                </c:pt>
                <c:pt idx="328">
                  <c:v>4</c:v>
                </c:pt>
                <c:pt idx="329">
                  <c:v>4</c:v>
                </c:pt>
                <c:pt idx="330">
                  <c:v>4</c:v>
                </c:pt>
                <c:pt idx="331">
                  <c:v>4</c:v>
                </c:pt>
                <c:pt idx="332">
                  <c:v>4</c:v>
                </c:pt>
                <c:pt idx="333">
                  <c:v>4</c:v>
                </c:pt>
                <c:pt idx="334">
                  <c:v>4</c:v>
                </c:pt>
                <c:pt idx="335">
                  <c:v>4</c:v>
                </c:pt>
                <c:pt idx="336">
                  <c:v>4</c:v>
                </c:pt>
                <c:pt idx="337">
                  <c:v>4</c:v>
                </c:pt>
                <c:pt idx="338">
                  <c:v>4</c:v>
                </c:pt>
                <c:pt idx="339">
                  <c:v>4</c:v>
                </c:pt>
                <c:pt idx="340">
                  <c:v>4</c:v>
                </c:pt>
                <c:pt idx="341">
                  <c:v>4</c:v>
                </c:pt>
                <c:pt idx="342">
                  <c:v>4</c:v>
                </c:pt>
                <c:pt idx="343">
                  <c:v>4</c:v>
                </c:pt>
                <c:pt idx="344">
                  <c:v>4</c:v>
                </c:pt>
                <c:pt idx="345">
                  <c:v>4</c:v>
                </c:pt>
                <c:pt idx="346">
                  <c:v>4</c:v>
                </c:pt>
                <c:pt idx="347">
                  <c:v>4</c:v>
                </c:pt>
                <c:pt idx="348">
                  <c:v>4</c:v>
                </c:pt>
                <c:pt idx="349">
                  <c:v>4</c:v>
                </c:pt>
                <c:pt idx="350">
                  <c:v>4</c:v>
                </c:pt>
                <c:pt idx="351">
                  <c:v>4</c:v>
                </c:pt>
                <c:pt idx="352">
                  <c:v>4</c:v>
                </c:pt>
                <c:pt idx="353">
                  <c:v>4</c:v>
                </c:pt>
                <c:pt idx="354">
                  <c:v>4</c:v>
                </c:pt>
                <c:pt idx="355">
                  <c:v>4</c:v>
                </c:pt>
                <c:pt idx="356">
                  <c:v>4</c:v>
                </c:pt>
                <c:pt idx="357">
                  <c:v>4</c:v>
                </c:pt>
                <c:pt idx="358">
                  <c:v>4</c:v>
                </c:pt>
                <c:pt idx="359">
                  <c:v>4</c:v>
                </c:pt>
                <c:pt idx="360">
                  <c:v>4</c:v>
                </c:pt>
                <c:pt idx="361">
                  <c:v>4</c:v>
                </c:pt>
                <c:pt idx="362">
                  <c:v>4</c:v>
                </c:pt>
                <c:pt idx="363">
                  <c:v>4</c:v>
                </c:pt>
                <c:pt idx="364">
                  <c:v>4</c:v>
                </c:pt>
                <c:pt idx="365">
                  <c:v>4</c:v>
                </c:pt>
                <c:pt idx="366">
                  <c:v>4</c:v>
                </c:pt>
                <c:pt idx="367">
                  <c:v>4</c:v>
                </c:pt>
                <c:pt idx="368">
                  <c:v>4</c:v>
                </c:pt>
                <c:pt idx="369">
                  <c:v>4</c:v>
                </c:pt>
                <c:pt idx="370">
                  <c:v>4</c:v>
                </c:pt>
                <c:pt idx="371">
                  <c:v>4</c:v>
                </c:pt>
                <c:pt idx="372">
                  <c:v>4</c:v>
                </c:pt>
                <c:pt idx="373">
                  <c:v>4</c:v>
                </c:pt>
                <c:pt idx="374">
                  <c:v>4</c:v>
                </c:pt>
                <c:pt idx="375">
                  <c:v>4</c:v>
                </c:pt>
                <c:pt idx="376">
                  <c:v>4</c:v>
                </c:pt>
                <c:pt idx="377">
                  <c:v>2</c:v>
                </c:pt>
                <c:pt idx="378">
                  <c:v>1</c:v>
                </c:pt>
                <c:pt idx="379">
                  <c:v>1</c:v>
                </c:pt>
                <c:pt idx="380">
                  <c:v>1</c:v>
                </c:pt>
                <c:pt idx="381">
                  <c:v>2</c:v>
                </c:pt>
                <c:pt idx="382">
                  <c:v>5</c:v>
                </c:pt>
                <c:pt idx="383">
                  <c:v>3</c:v>
                </c:pt>
                <c:pt idx="384">
                  <c:v>1</c:v>
                </c:pt>
                <c:pt idx="385">
                  <c:v>2</c:v>
                </c:pt>
                <c:pt idx="386">
                  <c:v>5</c:v>
                </c:pt>
                <c:pt idx="387">
                  <c:v>11</c:v>
                </c:pt>
                <c:pt idx="388">
                  <c:v>3</c:v>
                </c:pt>
                <c:pt idx="389">
                  <c:v>1</c:v>
                </c:pt>
                <c:pt idx="390">
                  <c:v>1</c:v>
                </c:pt>
                <c:pt idx="391">
                  <c:v>2</c:v>
                </c:pt>
                <c:pt idx="392">
                  <c:v>5</c:v>
                </c:pt>
                <c:pt idx="393">
                  <c:v>11</c:v>
                </c:pt>
                <c:pt idx="394">
                  <c:v>4</c:v>
                </c:pt>
                <c:pt idx="395">
                  <c:v>1</c:v>
                </c:pt>
                <c:pt idx="396">
                  <c:v>1</c:v>
                </c:pt>
                <c:pt idx="397">
                  <c:v>1</c:v>
                </c:pt>
                <c:pt idx="398">
                  <c:v>2</c:v>
                </c:pt>
                <c:pt idx="399">
                  <c:v>4</c:v>
                </c:pt>
                <c:pt idx="400">
                  <c:v>10</c:v>
                </c:pt>
                <c:pt idx="401">
                  <c:v>11</c:v>
                </c:pt>
                <c:pt idx="402">
                  <c:v>1</c:v>
                </c:pt>
                <c:pt idx="403">
                  <c:v>2</c:v>
                </c:pt>
                <c:pt idx="404">
                  <c:v>6</c:v>
                </c:pt>
                <c:pt idx="405">
                  <c:v>2</c:v>
                </c:pt>
                <c:pt idx="406">
                  <c:v>7</c:v>
                </c:pt>
                <c:pt idx="407">
                  <c:v>31</c:v>
                </c:pt>
                <c:pt idx="408">
                  <c:v>31</c:v>
                </c:pt>
                <c:pt idx="409">
                  <c:v>34</c:v>
                </c:pt>
                <c:pt idx="410">
                  <c:v>26</c:v>
                </c:pt>
                <c:pt idx="411">
                  <c:v>14</c:v>
                </c:pt>
                <c:pt idx="412">
                  <c:v>14</c:v>
                </c:pt>
                <c:pt idx="413">
                  <c:v>7</c:v>
                </c:pt>
                <c:pt idx="414">
                  <c:v>5</c:v>
                </c:pt>
                <c:pt idx="415">
                  <c:v>3</c:v>
                </c:pt>
                <c:pt idx="416">
                  <c:v>2</c:v>
                </c:pt>
                <c:pt idx="417">
                  <c:v>1</c:v>
                </c:pt>
                <c:pt idx="418">
                  <c:v>1</c:v>
                </c:pt>
                <c:pt idx="419">
                  <c:v>1</c:v>
                </c:pt>
                <c:pt idx="420">
                  <c:v>1</c:v>
                </c:pt>
                <c:pt idx="421">
                  <c:v>1</c:v>
                </c:pt>
                <c:pt idx="422">
                  <c:v>1</c:v>
                </c:pt>
                <c:pt idx="423">
                  <c:v>1</c:v>
                </c:pt>
                <c:pt idx="424">
                  <c:v>1</c:v>
                </c:pt>
                <c:pt idx="425">
                  <c:v>2</c:v>
                </c:pt>
                <c:pt idx="426">
                  <c:v>4</c:v>
                </c:pt>
                <c:pt idx="427">
                  <c:v>7</c:v>
                </c:pt>
                <c:pt idx="428">
                  <c:v>5</c:v>
                </c:pt>
                <c:pt idx="429">
                  <c:v>3</c:v>
                </c:pt>
                <c:pt idx="430">
                  <c:v>5</c:v>
                </c:pt>
                <c:pt idx="431">
                  <c:v>5</c:v>
                </c:pt>
                <c:pt idx="432">
                  <c:v>3</c:v>
                </c:pt>
                <c:pt idx="433">
                  <c:v>3</c:v>
                </c:pt>
                <c:pt idx="434">
                  <c:v>9</c:v>
                </c:pt>
                <c:pt idx="435">
                  <c:v>3</c:v>
                </c:pt>
                <c:pt idx="436">
                  <c:v>3</c:v>
                </c:pt>
                <c:pt idx="437">
                  <c:v>9</c:v>
                </c:pt>
                <c:pt idx="438">
                  <c:v>3</c:v>
                </c:pt>
                <c:pt idx="439">
                  <c:v>4</c:v>
                </c:pt>
                <c:pt idx="440">
                  <c:v>11</c:v>
                </c:pt>
                <c:pt idx="441">
                  <c:v>5</c:v>
                </c:pt>
                <c:pt idx="442">
                  <c:v>9</c:v>
                </c:pt>
                <c:pt idx="443">
                  <c:v>6</c:v>
                </c:pt>
                <c:pt idx="444">
                  <c:v>11</c:v>
                </c:pt>
                <c:pt idx="445">
                  <c:v>3</c:v>
                </c:pt>
                <c:pt idx="446">
                  <c:v>4</c:v>
                </c:pt>
                <c:pt idx="447">
                  <c:v>8</c:v>
                </c:pt>
                <c:pt idx="448">
                  <c:v>15</c:v>
                </c:pt>
                <c:pt idx="449">
                  <c:v>21</c:v>
                </c:pt>
                <c:pt idx="450">
                  <c:v>8</c:v>
                </c:pt>
                <c:pt idx="451">
                  <c:v>13</c:v>
                </c:pt>
                <c:pt idx="452">
                  <c:v>17</c:v>
                </c:pt>
                <c:pt idx="453">
                  <c:v>7</c:v>
                </c:pt>
                <c:pt idx="454">
                  <c:v>20</c:v>
                </c:pt>
                <c:pt idx="455">
                  <c:v>9</c:v>
                </c:pt>
                <c:pt idx="456">
                  <c:v>21</c:v>
                </c:pt>
                <c:pt idx="457">
                  <c:v>7</c:v>
                </c:pt>
                <c:pt idx="458">
                  <c:v>10</c:v>
                </c:pt>
                <c:pt idx="459">
                  <c:v>3</c:v>
                </c:pt>
                <c:pt idx="460">
                  <c:v>11</c:v>
                </c:pt>
                <c:pt idx="461">
                  <c:v>3</c:v>
                </c:pt>
                <c:pt idx="462">
                  <c:v>7</c:v>
                </c:pt>
                <c:pt idx="463">
                  <c:v>9</c:v>
                </c:pt>
                <c:pt idx="464">
                  <c:v>4</c:v>
                </c:pt>
                <c:pt idx="465">
                  <c:v>6</c:v>
                </c:pt>
                <c:pt idx="466">
                  <c:v>11</c:v>
                </c:pt>
                <c:pt idx="467">
                  <c:v>5</c:v>
                </c:pt>
                <c:pt idx="468">
                  <c:v>4</c:v>
                </c:pt>
                <c:pt idx="469">
                  <c:v>3</c:v>
                </c:pt>
                <c:pt idx="470">
                  <c:v>7</c:v>
                </c:pt>
                <c:pt idx="471">
                  <c:v>5</c:v>
                </c:pt>
                <c:pt idx="472">
                  <c:v>6</c:v>
                </c:pt>
                <c:pt idx="473">
                  <c:v>10</c:v>
                </c:pt>
                <c:pt idx="474">
                  <c:v>20</c:v>
                </c:pt>
                <c:pt idx="475">
                  <c:v>8</c:v>
                </c:pt>
                <c:pt idx="476">
                  <c:v>3</c:v>
                </c:pt>
                <c:pt idx="477">
                  <c:v>22</c:v>
                </c:pt>
                <c:pt idx="478">
                  <c:v>6</c:v>
                </c:pt>
                <c:pt idx="479">
                  <c:v>6</c:v>
                </c:pt>
                <c:pt idx="480">
                  <c:v>8</c:v>
                </c:pt>
                <c:pt idx="481">
                  <c:v>6</c:v>
                </c:pt>
                <c:pt idx="482">
                  <c:v>20</c:v>
                </c:pt>
                <c:pt idx="483">
                  <c:v>10</c:v>
                </c:pt>
                <c:pt idx="484">
                  <c:v>6</c:v>
                </c:pt>
                <c:pt idx="485">
                  <c:v>7</c:v>
                </c:pt>
                <c:pt idx="486">
                  <c:v>8</c:v>
                </c:pt>
                <c:pt idx="487">
                  <c:v>5</c:v>
                </c:pt>
                <c:pt idx="488">
                  <c:v>6</c:v>
                </c:pt>
                <c:pt idx="489">
                  <c:v>3</c:v>
                </c:pt>
                <c:pt idx="490">
                  <c:v>10</c:v>
                </c:pt>
                <c:pt idx="491">
                  <c:v>10</c:v>
                </c:pt>
                <c:pt idx="492">
                  <c:v>5</c:v>
                </c:pt>
                <c:pt idx="493">
                  <c:v>6</c:v>
                </c:pt>
                <c:pt idx="494">
                  <c:v>11</c:v>
                </c:pt>
                <c:pt idx="495">
                  <c:v>6</c:v>
                </c:pt>
                <c:pt idx="496">
                  <c:v>10</c:v>
                </c:pt>
                <c:pt idx="497">
                  <c:v>4</c:v>
                </c:pt>
                <c:pt idx="498">
                  <c:v>3</c:v>
                </c:pt>
                <c:pt idx="499">
                  <c:v>6</c:v>
                </c:pt>
                <c:pt idx="500">
                  <c:v>20</c:v>
                </c:pt>
                <c:pt idx="501">
                  <c:v>6</c:v>
                </c:pt>
                <c:pt idx="502">
                  <c:v>8</c:v>
                </c:pt>
                <c:pt idx="503">
                  <c:v>5</c:v>
                </c:pt>
                <c:pt idx="504">
                  <c:v>7</c:v>
                </c:pt>
                <c:pt idx="505">
                  <c:v>19</c:v>
                </c:pt>
                <c:pt idx="506">
                  <c:v>3</c:v>
                </c:pt>
                <c:pt idx="507">
                  <c:v>3</c:v>
                </c:pt>
                <c:pt idx="508">
                  <c:v>7</c:v>
                </c:pt>
                <c:pt idx="509">
                  <c:v>8</c:v>
                </c:pt>
                <c:pt idx="510">
                  <c:v>4</c:v>
                </c:pt>
                <c:pt idx="511">
                  <c:v>3</c:v>
                </c:pt>
                <c:pt idx="512">
                  <c:v>7</c:v>
                </c:pt>
                <c:pt idx="513">
                  <c:v>20</c:v>
                </c:pt>
                <c:pt idx="514">
                  <c:v>7</c:v>
                </c:pt>
                <c:pt idx="515">
                  <c:v>21</c:v>
                </c:pt>
                <c:pt idx="516">
                  <c:v>20</c:v>
                </c:pt>
                <c:pt idx="517">
                  <c:v>6</c:v>
                </c:pt>
                <c:pt idx="518">
                  <c:v>2</c:v>
                </c:pt>
                <c:pt idx="519">
                  <c:v>4</c:v>
                </c:pt>
                <c:pt idx="520">
                  <c:v>6</c:v>
                </c:pt>
                <c:pt idx="521">
                  <c:v>5</c:v>
                </c:pt>
                <c:pt idx="522">
                  <c:v>5</c:v>
                </c:pt>
                <c:pt idx="523">
                  <c:v>21</c:v>
                </c:pt>
                <c:pt idx="524">
                  <c:v>3</c:v>
                </c:pt>
                <c:pt idx="525">
                  <c:v>21</c:v>
                </c:pt>
                <c:pt idx="526">
                  <c:v>3</c:v>
                </c:pt>
                <c:pt idx="527">
                  <c:v>3</c:v>
                </c:pt>
                <c:pt idx="528">
                  <c:v>20</c:v>
                </c:pt>
                <c:pt idx="529">
                  <c:v>20</c:v>
                </c:pt>
                <c:pt idx="530">
                  <c:v>20</c:v>
                </c:pt>
                <c:pt idx="531">
                  <c:v>4</c:v>
                </c:pt>
                <c:pt idx="532">
                  <c:v>19</c:v>
                </c:pt>
                <c:pt idx="533">
                  <c:v>20</c:v>
                </c:pt>
                <c:pt idx="534">
                  <c:v>20</c:v>
                </c:pt>
                <c:pt idx="535">
                  <c:v>3</c:v>
                </c:pt>
                <c:pt idx="536">
                  <c:v>20</c:v>
                </c:pt>
                <c:pt idx="537">
                  <c:v>21</c:v>
                </c:pt>
                <c:pt idx="538">
                  <c:v>20</c:v>
                </c:pt>
                <c:pt idx="539">
                  <c:v>3</c:v>
                </c:pt>
                <c:pt idx="540">
                  <c:v>20</c:v>
                </c:pt>
                <c:pt idx="541">
                  <c:v>20</c:v>
                </c:pt>
                <c:pt idx="542">
                  <c:v>4</c:v>
                </c:pt>
                <c:pt idx="543">
                  <c:v>3</c:v>
                </c:pt>
                <c:pt idx="544">
                  <c:v>20</c:v>
                </c:pt>
                <c:pt idx="545">
                  <c:v>20</c:v>
                </c:pt>
                <c:pt idx="546">
                  <c:v>3</c:v>
                </c:pt>
                <c:pt idx="547">
                  <c:v>20</c:v>
                </c:pt>
                <c:pt idx="548">
                  <c:v>3</c:v>
                </c:pt>
                <c:pt idx="549">
                  <c:v>4</c:v>
                </c:pt>
                <c:pt idx="550">
                  <c:v>21</c:v>
                </c:pt>
                <c:pt idx="551">
                  <c:v>3</c:v>
                </c:pt>
                <c:pt idx="552">
                  <c:v>20</c:v>
                </c:pt>
                <c:pt idx="553">
                  <c:v>20</c:v>
                </c:pt>
                <c:pt idx="554">
                  <c:v>3</c:v>
                </c:pt>
                <c:pt idx="555">
                  <c:v>4</c:v>
                </c:pt>
                <c:pt idx="556">
                  <c:v>21</c:v>
                </c:pt>
                <c:pt idx="557">
                  <c:v>20</c:v>
                </c:pt>
                <c:pt idx="558">
                  <c:v>5</c:v>
                </c:pt>
                <c:pt idx="559">
                  <c:v>4</c:v>
                </c:pt>
                <c:pt idx="560">
                  <c:v>21</c:v>
                </c:pt>
                <c:pt idx="561">
                  <c:v>21</c:v>
                </c:pt>
                <c:pt idx="562">
                  <c:v>21</c:v>
                </c:pt>
                <c:pt idx="563">
                  <c:v>3</c:v>
                </c:pt>
                <c:pt idx="564">
                  <c:v>3</c:v>
                </c:pt>
                <c:pt idx="565">
                  <c:v>20</c:v>
                </c:pt>
                <c:pt idx="566">
                  <c:v>4</c:v>
                </c:pt>
                <c:pt idx="567">
                  <c:v>4</c:v>
                </c:pt>
                <c:pt idx="568">
                  <c:v>21</c:v>
                </c:pt>
                <c:pt idx="569">
                  <c:v>3</c:v>
                </c:pt>
                <c:pt idx="570">
                  <c:v>4</c:v>
                </c:pt>
                <c:pt idx="571">
                  <c:v>3</c:v>
                </c:pt>
                <c:pt idx="572">
                  <c:v>4</c:v>
                </c:pt>
                <c:pt idx="573">
                  <c:v>21</c:v>
                </c:pt>
                <c:pt idx="574">
                  <c:v>4</c:v>
                </c:pt>
                <c:pt idx="575">
                  <c:v>4</c:v>
                </c:pt>
                <c:pt idx="576">
                  <c:v>21</c:v>
                </c:pt>
                <c:pt idx="577">
                  <c:v>4</c:v>
                </c:pt>
                <c:pt idx="578">
                  <c:v>21</c:v>
                </c:pt>
                <c:pt idx="579">
                  <c:v>4</c:v>
                </c:pt>
                <c:pt idx="580">
                  <c:v>4</c:v>
                </c:pt>
                <c:pt idx="581">
                  <c:v>4</c:v>
                </c:pt>
                <c:pt idx="582">
                  <c:v>4</c:v>
                </c:pt>
                <c:pt idx="583">
                  <c:v>3</c:v>
                </c:pt>
                <c:pt idx="584">
                  <c:v>3</c:v>
                </c:pt>
                <c:pt idx="585">
                  <c:v>4</c:v>
                </c:pt>
                <c:pt idx="586">
                  <c:v>4</c:v>
                </c:pt>
                <c:pt idx="587">
                  <c:v>3</c:v>
                </c:pt>
                <c:pt idx="588">
                  <c:v>3</c:v>
                </c:pt>
                <c:pt idx="589">
                  <c:v>3</c:v>
                </c:pt>
                <c:pt idx="590">
                  <c:v>3</c:v>
                </c:pt>
                <c:pt idx="591">
                  <c:v>3</c:v>
                </c:pt>
                <c:pt idx="592">
                  <c:v>3</c:v>
                </c:pt>
                <c:pt idx="593">
                  <c:v>3</c:v>
                </c:pt>
                <c:pt idx="594">
                  <c:v>3</c:v>
                </c:pt>
                <c:pt idx="595">
                  <c:v>3</c:v>
                </c:pt>
                <c:pt idx="596">
                  <c:v>3</c:v>
                </c:pt>
                <c:pt idx="597">
                  <c:v>3</c:v>
                </c:pt>
                <c:pt idx="598">
                  <c:v>3</c:v>
                </c:pt>
                <c:pt idx="599">
                  <c:v>3</c:v>
                </c:pt>
                <c:pt idx="600">
                  <c:v>3</c:v>
                </c:pt>
                <c:pt idx="601">
                  <c:v>3</c:v>
                </c:pt>
                <c:pt idx="602">
                  <c:v>3</c:v>
                </c:pt>
                <c:pt idx="603">
                  <c:v>3</c:v>
                </c:pt>
                <c:pt idx="604">
                  <c:v>3</c:v>
                </c:pt>
                <c:pt idx="605">
                  <c:v>3</c:v>
                </c:pt>
                <c:pt idx="606">
                  <c:v>3</c:v>
                </c:pt>
                <c:pt idx="607">
                  <c:v>3</c:v>
                </c:pt>
                <c:pt idx="608">
                  <c:v>3</c:v>
                </c:pt>
                <c:pt idx="609">
                  <c:v>3</c:v>
                </c:pt>
                <c:pt idx="610">
                  <c:v>3</c:v>
                </c:pt>
                <c:pt idx="611">
                  <c:v>3</c:v>
                </c:pt>
                <c:pt idx="612">
                  <c:v>3</c:v>
                </c:pt>
                <c:pt idx="613">
                  <c:v>3</c:v>
                </c:pt>
                <c:pt idx="614">
                  <c:v>3</c:v>
                </c:pt>
                <c:pt idx="615">
                  <c:v>3</c:v>
                </c:pt>
                <c:pt idx="616">
                  <c:v>3</c:v>
                </c:pt>
                <c:pt idx="617">
                  <c:v>3</c:v>
                </c:pt>
                <c:pt idx="618">
                  <c:v>3</c:v>
                </c:pt>
                <c:pt idx="619">
                  <c:v>3</c:v>
                </c:pt>
                <c:pt idx="620">
                  <c:v>3</c:v>
                </c:pt>
                <c:pt idx="621">
                  <c:v>3</c:v>
                </c:pt>
                <c:pt idx="622">
                  <c:v>3</c:v>
                </c:pt>
                <c:pt idx="623">
                  <c:v>3</c:v>
                </c:pt>
                <c:pt idx="624">
                  <c:v>3</c:v>
                </c:pt>
                <c:pt idx="625">
                  <c:v>3</c:v>
                </c:pt>
                <c:pt idx="626">
                  <c:v>4</c:v>
                </c:pt>
                <c:pt idx="627">
                  <c:v>3</c:v>
                </c:pt>
                <c:pt idx="628">
                  <c:v>4</c:v>
                </c:pt>
                <c:pt idx="629">
                  <c:v>4</c:v>
                </c:pt>
                <c:pt idx="630">
                  <c:v>4</c:v>
                </c:pt>
                <c:pt idx="631">
                  <c:v>4</c:v>
                </c:pt>
                <c:pt idx="632">
                  <c:v>4</c:v>
                </c:pt>
                <c:pt idx="633">
                  <c:v>3</c:v>
                </c:pt>
                <c:pt idx="634">
                  <c:v>4</c:v>
                </c:pt>
                <c:pt idx="635">
                  <c:v>4</c:v>
                </c:pt>
                <c:pt idx="636">
                  <c:v>4</c:v>
                </c:pt>
                <c:pt idx="637">
                  <c:v>3</c:v>
                </c:pt>
                <c:pt idx="638">
                  <c:v>3</c:v>
                </c:pt>
                <c:pt idx="639">
                  <c:v>3</c:v>
                </c:pt>
                <c:pt idx="640">
                  <c:v>3</c:v>
                </c:pt>
                <c:pt idx="641">
                  <c:v>3</c:v>
                </c:pt>
                <c:pt idx="642">
                  <c:v>4</c:v>
                </c:pt>
                <c:pt idx="643">
                  <c:v>4</c:v>
                </c:pt>
                <c:pt idx="644">
                  <c:v>4</c:v>
                </c:pt>
                <c:pt idx="645">
                  <c:v>4</c:v>
                </c:pt>
                <c:pt idx="646">
                  <c:v>4</c:v>
                </c:pt>
                <c:pt idx="647">
                  <c:v>4</c:v>
                </c:pt>
                <c:pt idx="648">
                  <c:v>4</c:v>
                </c:pt>
                <c:pt idx="649">
                  <c:v>4</c:v>
                </c:pt>
                <c:pt idx="650">
                  <c:v>4</c:v>
                </c:pt>
                <c:pt idx="651">
                  <c:v>4</c:v>
                </c:pt>
                <c:pt idx="652">
                  <c:v>4</c:v>
                </c:pt>
                <c:pt idx="653">
                  <c:v>4</c:v>
                </c:pt>
                <c:pt idx="654">
                  <c:v>3</c:v>
                </c:pt>
                <c:pt idx="655">
                  <c:v>4</c:v>
                </c:pt>
                <c:pt idx="656">
                  <c:v>4</c:v>
                </c:pt>
                <c:pt idx="657">
                  <c:v>4</c:v>
                </c:pt>
                <c:pt idx="658">
                  <c:v>4</c:v>
                </c:pt>
                <c:pt idx="659">
                  <c:v>4</c:v>
                </c:pt>
                <c:pt idx="660">
                  <c:v>4</c:v>
                </c:pt>
                <c:pt idx="661">
                  <c:v>4</c:v>
                </c:pt>
                <c:pt idx="662">
                  <c:v>4</c:v>
                </c:pt>
                <c:pt idx="663">
                  <c:v>4</c:v>
                </c:pt>
                <c:pt idx="664">
                  <c:v>3</c:v>
                </c:pt>
                <c:pt idx="665">
                  <c:v>3</c:v>
                </c:pt>
              </c:numCache>
            </c:numRef>
          </c:yVal>
          <c:smooth val="1"/>
          <c:extLst>
            <c:ext xmlns:c16="http://schemas.microsoft.com/office/drawing/2014/chart" uri="{C3380CC4-5D6E-409C-BE32-E72D297353CC}">
              <c16:uniqueId val="{00000000-EAD2-C14A-91C3-8AB0495F8A5C}"/>
            </c:ext>
          </c:extLst>
        </c:ser>
        <c:dLbls>
          <c:showLegendKey val="0"/>
          <c:showVal val="0"/>
          <c:showCatName val="0"/>
          <c:showSerName val="0"/>
          <c:showPercent val="0"/>
          <c:showBubbleSize val="0"/>
        </c:dLbls>
        <c:axId val="602581055"/>
        <c:axId val="602581871"/>
      </c:scatterChart>
      <c:valAx>
        <c:axId val="602581055"/>
        <c:scaling>
          <c:orientation val="minMax"/>
          <c:max val="40"/>
          <c:min val="0"/>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Time(s) </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602581871"/>
        <c:crosses val="autoZero"/>
        <c:crossBetween val="midCat"/>
      </c:valAx>
      <c:valAx>
        <c:axId val="602581871"/>
        <c:scaling>
          <c:orientation val="minMax"/>
          <c:max val="100"/>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Distance (inches)</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60258105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6/23/22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77881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6/23/22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14714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74BDDD-E77C-4F65-80AE-A2B49D0566BE}" type="datetimeFigureOut">
              <a:rPr lang="en-US" smtClean="0"/>
              <a:t>6/23/22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88421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74BDDD-E77C-4F65-80AE-A2B49D0566BE}" type="datetimeFigureOut">
              <a:rPr lang="en-US" smtClean="0"/>
              <a:t>6/23/22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31689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74BDDD-E77C-4F65-80AE-A2B49D0566BE}" type="datetimeFigureOut">
              <a:rPr lang="en-US" smtClean="0"/>
              <a:t>6/23/22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08058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574BDDD-E77C-4F65-80AE-A2B49D0566BE}" type="datetimeFigureOut">
              <a:rPr lang="en-US" smtClean="0"/>
              <a:t>6/23/22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192886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E574BDDD-E77C-4F65-80AE-A2B49D0566BE}" type="datetimeFigureOut">
              <a:rPr lang="en-US" smtClean="0"/>
              <a:t>6/23/22</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230999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574BDDD-E77C-4F65-80AE-A2B49D0566BE}" type="datetimeFigureOut">
              <a:rPr lang="en-US" smtClean="0"/>
              <a:t>6/23/22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22416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574BDDD-E77C-4F65-80AE-A2B49D0566BE}" type="datetimeFigureOut">
              <a:rPr lang="en-US" smtClean="0"/>
              <a:t>6/23/22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01864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574BDDD-E77C-4F65-80AE-A2B49D0566BE}" type="datetimeFigureOut">
              <a:rPr lang="en-US" smtClean="0"/>
              <a:t>6/23/22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762119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574BDDD-E77C-4F65-80AE-A2B49D0566BE}" type="datetimeFigureOut">
              <a:rPr lang="en-US" smtClean="0"/>
              <a:t>6/23/22</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160604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E574BDDD-E77C-4F65-80AE-A2B49D0566BE}" type="datetimeFigureOut">
              <a:rPr lang="en-US" smtClean="0"/>
              <a:t>6/23/22</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219585867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Home automation and security system demonstrator</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normAutofit/>
          </a:bodyPr>
          <a:lstStyle/>
          <a:p>
            <a:r>
              <a:rPr lang="en-US" dirty="0"/>
              <a:t>By Miguel </a:t>
            </a:r>
            <a:r>
              <a:rPr lang="en-US" dirty="0" err="1"/>
              <a:t>Mastache</a:t>
            </a:r>
            <a:endParaRPr lang="en-US" dirty="0"/>
          </a:p>
          <a:p>
            <a:r>
              <a:rPr lang="en-US" dirty="0"/>
              <a:t>6/23/2022</a:t>
            </a:r>
          </a:p>
        </p:txBody>
      </p:sp>
    </p:spTree>
    <p:extLst>
      <p:ext uri="{BB962C8B-B14F-4D97-AF65-F5344CB8AC3E}">
        <p14:creationId xmlns:p14="http://schemas.microsoft.com/office/powerpoint/2010/main" val="737525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17331" y="253758"/>
            <a:ext cx="3429000" cy="1719072"/>
          </a:xfrm>
        </p:spPr>
        <p:txBody>
          <a:bodyPr vert="horz" lIns="91440" tIns="45720" rIns="91440" bIns="45720" rtlCol="0" anchor="b">
            <a:normAutofit/>
          </a:bodyPr>
          <a:lstStyle/>
          <a:p>
            <a:pPr algn="ctr"/>
            <a:r>
              <a:rPr lang="en-US" sz="3800" u="sng" kern="1200" dirty="0">
                <a:solidFill>
                  <a:schemeClr val="bg1"/>
                </a:solidFill>
                <a:latin typeface="+mj-lt"/>
                <a:ea typeface="+mj-ea"/>
                <a:cs typeface="+mj-cs"/>
              </a:rPr>
              <a:t>Inventory of IoT Kit</a:t>
            </a:r>
          </a:p>
        </p:txBody>
      </p:sp>
      <p:sp>
        <p:nvSpPr>
          <p:cNvPr id="4" name="Content Placeholder 3">
            <a:extLst>
              <a:ext uri="{FF2B5EF4-FFF2-40B4-BE49-F238E27FC236}">
                <a16:creationId xmlns:a16="http://schemas.microsoft.com/office/drawing/2014/main" id="{B50D409F-7514-4FB7-9A84-69224041D384}"/>
              </a:ext>
            </a:extLst>
          </p:cNvPr>
          <p:cNvSpPr>
            <a:spLocks noGrp="1"/>
          </p:cNvSpPr>
          <p:nvPr>
            <p:ph sz="half" idx="1"/>
          </p:nvPr>
        </p:nvSpPr>
        <p:spPr>
          <a:xfrm>
            <a:off x="218297" y="2292699"/>
            <a:ext cx="3328034" cy="3622326"/>
          </a:xfrm>
          <a:noFill/>
          <a:ln>
            <a:noFill/>
          </a:ln>
        </p:spPr>
        <p:txBody>
          <a:bodyPr vert="horz" lIns="91440" tIns="45720" rIns="91440" bIns="45720" rtlCol="0" anchor="t">
            <a:normAutofit/>
          </a:bodyPr>
          <a:lstStyle/>
          <a:p>
            <a:pPr>
              <a:buFont typeface="Courier New" panose="02070309020205020404" pitchFamily="49" charset="0"/>
              <a:buChar char="o"/>
            </a:pPr>
            <a:r>
              <a:rPr lang="en-US" sz="2200" dirty="0">
                <a:solidFill>
                  <a:schemeClr val="bg1"/>
                </a:solidFill>
              </a:rPr>
              <a:t>UCTRONICS Kit</a:t>
            </a:r>
          </a:p>
          <a:p>
            <a:pPr>
              <a:buFont typeface="Courier New" panose="02070309020205020404" pitchFamily="49" charset="0"/>
              <a:buChar char="o"/>
            </a:pPr>
            <a:r>
              <a:rPr lang="en-US" sz="2200" dirty="0">
                <a:solidFill>
                  <a:schemeClr val="bg1"/>
                </a:solidFill>
              </a:rPr>
              <a:t>ESP32 (2) </a:t>
            </a:r>
          </a:p>
          <a:p>
            <a:pPr>
              <a:buFont typeface="Courier New" panose="02070309020205020404" pitchFamily="49" charset="0"/>
              <a:buChar char="o"/>
            </a:pPr>
            <a:r>
              <a:rPr lang="en-US" sz="2200" dirty="0">
                <a:solidFill>
                  <a:schemeClr val="bg1"/>
                </a:solidFill>
              </a:rPr>
              <a:t>LCD Modules (2)</a:t>
            </a:r>
          </a:p>
          <a:p>
            <a:pPr>
              <a:buFont typeface="Courier New" panose="02070309020205020404" pitchFamily="49" charset="0"/>
              <a:buChar char="o"/>
            </a:pPr>
            <a:r>
              <a:rPr lang="en-US" sz="2200" dirty="0">
                <a:solidFill>
                  <a:schemeClr val="bg1"/>
                </a:solidFill>
              </a:rPr>
              <a:t>Breadboards (3) </a:t>
            </a:r>
          </a:p>
          <a:p>
            <a:pPr>
              <a:buFont typeface="Courier New" panose="02070309020205020404" pitchFamily="49" charset="0"/>
              <a:buChar char="o"/>
            </a:pPr>
            <a:r>
              <a:rPr lang="en-US" sz="2200" dirty="0">
                <a:solidFill>
                  <a:schemeClr val="bg1"/>
                </a:solidFill>
              </a:rPr>
              <a:t>Mini Router  </a:t>
            </a:r>
          </a:p>
          <a:p>
            <a:pPr>
              <a:buFont typeface="Courier New" panose="02070309020205020404" pitchFamily="49" charset="0"/>
              <a:buChar char="o"/>
            </a:pPr>
            <a:r>
              <a:rPr lang="en-US" sz="2200" dirty="0">
                <a:solidFill>
                  <a:schemeClr val="bg1"/>
                </a:solidFill>
              </a:rPr>
              <a:t>Patch Cable  </a:t>
            </a:r>
          </a:p>
          <a:p>
            <a:pPr>
              <a:buFont typeface="Courier New" panose="02070309020205020404" pitchFamily="49" charset="0"/>
              <a:buChar char="o"/>
            </a:pPr>
            <a:r>
              <a:rPr lang="en-US" sz="2200" dirty="0">
                <a:solidFill>
                  <a:schemeClr val="bg1"/>
                </a:solidFill>
              </a:rPr>
              <a:t>Digital Multi Meter </a:t>
            </a:r>
          </a:p>
          <a:p>
            <a:pPr>
              <a:buFont typeface="Courier New" panose="02070309020205020404" pitchFamily="49" charset="0"/>
              <a:buChar char="o"/>
            </a:pPr>
            <a:r>
              <a:rPr lang="en-US" sz="2200" dirty="0">
                <a:solidFill>
                  <a:schemeClr val="bg1"/>
                </a:solidFill>
              </a:rPr>
              <a:t>USB to Micro USB (2)</a:t>
            </a:r>
          </a:p>
        </p:txBody>
      </p:sp>
      <p:pic>
        <p:nvPicPr>
          <p:cNvPr id="3" name="Picture 5">
            <a:extLst>
              <a:ext uri="{FF2B5EF4-FFF2-40B4-BE49-F238E27FC236}">
                <a16:creationId xmlns:a16="http://schemas.microsoft.com/office/drawing/2014/main" id="{566E2DE6-836E-8399-90EC-851FBA6B9A2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6200000">
            <a:off x="6112708" y="-22860"/>
            <a:ext cx="3986896" cy="6903720"/>
          </a:xfrm>
          <a:prstGeom prst="rect">
            <a:avLst/>
          </a:prstGeom>
        </p:spPr>
      </p:pic>
      <p:sp>
        <p:nvSpPr>
          <p:cNvPr id="7" name="TextBox 6">
            <a:extLst>
              <a:ext uri="{FF2B5EF4-FFF2-40B4-BE49-F238E27FC236}">
                <a16:creationId xmlns:a16="http://schemas.microsoft.com/office/drawing/2014/main" id="{09F7ACF0-29E0-E02C-549A-EB94EBF0542D}"/>
              </a:ext>
            </a:extLst>
          </p:cNvPr>
          <p:cNvSpPr txBox="1"/>
          <p:nvPr/>
        </p:nvSpPr>
        <p:spPr>
          <a:xfrm>
            <a:off x="7500174" y="4786701"/>
            <a:ext cx="1336698" cy="430887"/>
          </a:xfrm>
          <a:prstGeom prst="rect">
            <a:avLst/>
          </a:prstGeom>
          <a:noFill/>
        </p:spPr>
        <p:txBody>
          <a:bodyPr wrap="square" rtlCol="0">
            <a:spAutoFit/>
          </a:bodyPr>
          <a:lstStyle/>
          <a:p>
            <a:r>
              <a:rPr lang="en-US" sz="1100" dirty="0">
                <a:highlight>
                  <a:srgbClr val="00FF00"/>
                </a:highlight>
              </a:rPr>
              <a:t>USB 2 MICRO USB</a:t>
            </a:r>
          </a:p>
          <a:p>
            <a:endParaRPr lang="en-US" sz="1100" dirty="0">
              <a:highlight>
                <a:srgbClr val="00FF00"/>
              </a:highlight>
            </a:endParaRPr>
          </a:p>
        </p:txBody>
      </p:sp>
      <p:sp>
        <p:nvSpPr>
          <p:cNvPr id="8" name="TextBox 7">
            <a:extLst>
              <a:ext uri="{FF2B5EF4-FFF2-40B4-BE49-F238E27FC236}">
                <a16:creationId xmlns:a16="http://schemas.microsoft.com/office/drawing/2014/main" id="{8E1E2542-1AAD-0472-6F22-83AC9806B3CE}"/>
              </a:ext>
            </a:extLst>
          </p:cNvPr>
          <p:cNvSpPr txBox="1"/>
          <p:nvPr/>
        </p:nvSpPr>
        <p:spPr>
          <a:xfrm>
            <a:off x="8972988" y="3809480"/>
            <a:ext cx="1336698" cy="430887"/>
          </a:xfrm>
          <a:prstGeom prst="rect">
            <a:avLst/>
          </a:prstGeom>
          <a:noFill/>
        </p:spPr>
        <p:txBody>
          <a:bodyPr wrap="square" rtlCol="0">
            <a:spAutoFit/>
          </a:bodyPr>
          <a:lstStyle/>
          <a:p>
            <a:r>
              <a:rPr lang="en-US" sz="1100" dirty="0">
                <a:highlight>
                  <a:srgbClr val="00FF00"/>
                </a:highlight>
              </a:rPr>
              <a:t>ESP32</a:t>
            </a:r>
          </a:p>
          <a:p>
            <a:endParaRPr lang="en-US" sz="1100" dirty="0">
              <a:highlight>
                <a:srgbClr val="00FF00"/>
              </a:highlight>
            </a:endParaRPr>
          </a:p>
        </p:txBody>
      </p:sp>
      <p:sp>
        <p:nvSpPr>
          <p:cNvPr id="10" name="TextBox 9">
            <a:extLst>
              <a:ext uri="{FF2B5EF4-FFF2-40B4-BE49-F238E27FC236}">
                <a16:creationId xmlns:a16="http://schemas.microsoft.com/office/drawing/2014/main" id="{30D1126A-B08C-11D7-7656-5C2FC729F0F0}"/>
              </a:ext>
            </a:extLst>
          </p:cNvPr>
          <p:cNvSpPr txBox="1"/>
          <p:nvPr/>
        </p:nvSpPr>
        <p:spPr>
          <a:xfrm>
            <a:off x="9894367" y="4786700"/>
            <a:ext cx="1336698" cy="430887"/>
          </a:xfrm>
          <a:prstGeom prst="rect">
            <a:avLst/>
          </a:prstGeom>
          <a:noFill/>
        </p:spPr>
        <p:txBody>
          <a:bodyPr wrap="square" rtlCol="0">
            <a:spAutoFit/>
          </a:bodyPr>
          <a:lstStyle/>
          <a:p>
            <a:r>
              <a:rPr lang="en-US" sz="1100" dirty="0">
                <a:highlight>
                  <a:srgbClr val="00FF00"/>
                </a:highlight>
              </a:rPr>
              <a:t>LCD Modules</a:t>
            </a:r>
          </a:p>
          <a:p>
            <a:endParaRPr lang="en-US" sz="1100" dirty="0">
              <a:highlight>
                <a:srgbClr val="00FF00"/>
              </a:highlight>
            </a:endParaRPr>
          </a:p>
        </p:txBody>
      </p:sp>
      <p:sp>
        <p:nvSpPr>
          <p:cNvPr id="12" name="TextBox 11">
            <a:extLst>
              <a:ext uri="{FF2B5EF4-FFF2-40B4-BE49-F238E27FC236}">
                <a16:creationId xmlns:a16="http://schemas.microsoft.com/office/drawing/2014/main" id="{48830A7E-095A-317B-E3AB-258A034004D9}"/>
              </a:ext>
            </a:extLst>
          </p:cNvPr>
          <p:cNvSpPr txBox="1"/>
          <p:nvPr/>
        </p:nvSpPr>
        <p:spPr>
          <a:xfrm>
            <a:off x="5999442" y="5100808"/>
            <a:ext cx="1336698" cy="430887"/>
          </a:xfrm>
          <a:prstGeom prst="rect">
            <a:avLst/>
          </a:prstGeom>
          <a:noFill/>
        </p:spPr>
        <p:txBody>
          <a:bodyPr wrap="square" rtlCol="0">
            <a:spAutoFit/>
          </a:bodyPr>
          <a:lstStyle/>
          <a:p>
            <a:r>
              <a:rPr lang="en-US" sz="1100" dirty="0">
                <a:highlight>
                  <a:srgbClr val="00FF00"/>
                </a:highlight>
              </a:rPr>
              <a:t>Mini Router</a:t>
            </a:r>
          </a:p>
          <a:p>
            <a:endParaRPr lang="en-US" sz="1100" dirty="0">
              <a:highlight>
                <a:srgbClr val="00FF00"/>
              </a:highlight>
            </a:endParaRPr>
          </a:p>
        </p:txBody>
      </p:sp>
      <p:sp>
        <p:nvSpPr>
          <p:cNvPr id="13" name="TextBox 12">
            <a:extLst>
              <a:ext uri="{FF2B5EF4-FFF2-40B4-BE49-F238E27FC236}">
                <a16:creationId xmlns:a16="http://schemas.microsoft.com/office/drawing/2014/main" id="{A4EA6A23-E4D2-7115-2332-7CF209BAA3A6}"/>
              </a:ext>
            </a:extLst>
          </p:cNvPr>
          <p:cNvSpPr txBox="1"/>
          <p:nvPr/>
        </p:nvSpPr>
        <p:spPr>
          <a:xfrm>
            <a:off x="4924499" y="2837292"/>
            <a:ext cx="1336698" cy="430887"/>
          </a:xfrm>
          <a:prstGeom prst="rect">
            <a:avLst/>
          </a:prstGeom>
          <a:noFill/>
        </p:spPr>
        <p:txBody>
          <a:bodyPr wrap="square" rtlCol="0">
            <a:spAutoFit/>
          </a:bodyPr>
          <a:lstStyle/>
          <a:p>
            <a:r>
              <a:rPr lang="en-US" sz="1100" dirty="0">
                <a:highlight>
                  <a:srgbClr val="00FF00"/>
                </a:highlight>
              </a:rPr>
              <a:t>Patch Cable</a:t>
            </a:r>
          </a:p>
          <a:p>
            <a:endParaRPr lang="en-US" sz="1100" dirty="0">
              <a:highlight>
                <a:srgbClr val="00FF00"/>
              </a:highlight>
            </a:endParaRPr>
          </a:p>
        </p:txBody>
      </p:sp>
      <p:sp>
        <p:nvSpPr>
          <p:cNvPr id="14" name="TextBox 13">
            <a:extLst>
              <a:ext uri="{FF2B5EF4-FFF2-40B4-BE49-F238E27FC236}">
                <a16:creationId xmlns:a16="http://schemas.microsoft.com/office/drawing/2014/main" id="{B9DF0ABF-EB87-9D61-0779-4A3B3DFCDCE4}"/>
              </a:ext>
            </a:extLst>
          </p:cNvPr>
          <p:cNvSpPr txBox="1"/>
          <p:nvPr/>
        </p:nvSpPr>
        <p:spPr>
          <a:xfrm>
            <a:off x="6670761" y="3439499"/>
            <a:ext cx="1336698" cy="430887"/>
          </a:xfrm>
          <a:prstGeom prst="rect">
            <a:avLst/>
          </a:prstGeom>
          <a:noFill/>
        </p:spPr>
        <p:txBody>
          <a:bodyPr wrap="square" rtlCol="0">
            <a:spAutoFit/>
          </a:bodyPr>
          <a:lstStyle/>
          <a:p>
            <a:r>
              <a:rPr lang="en-US" sz="1100" dirty="0">
                <a:highlight>
                  <a:srgbClr val="00FF00"/>
                </a:highlight>
              </a:rPr>
              <a:t>UCTRONICS Kit</a:t>
            </a:r>
          </a:p>
          <a:p>
            <a:endParaRPr lang="en-US" sz="1100" dirty="0">
              <a:highlight>
                <a:srgbClr val="00FF00"/>
              </a:highlight>
            </a:endParaRPr>
          </a:p>
        </p:txBody>
      </p:sp>
    </p:spTree>
    <p:extLst>
      <p:ext uri="{BB962C8B-B14F-4D97-AF65-F5344CB8AC3E}">
        <p14:creationId xmlns:p14="http://schemas.microsoft.com/office/powerpoint/2010/main" val="2990449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17980" y="317148"/>
            <a:ext cx="3429000" cy="1719072"/>
          </a:xfrm>
        </p:spPr>
        <p:txBody>
          <a:bodyPr vert="horz" lIns="91440" tIns="45720" rIns="91440" bIns="45720" rtlCol="0" anchor="b">
            <a:normAutofit/>
          </a:bodyPr>
          <a:lstStyle/>
          <a:p>
            <a:r>
              <a:rPr lang="en-US" sz="3000" kern="1200" dirty="0">
                <a:solidFill>
                  <a:schemeClr val="bg1"/>
                </a:solidFill>
                <a:latin typeface="+mj-lt"/>
                <a:ea typeface="+mj-ea"/>
                <a:cs typeface="+mj-cs"/>
              </a:rPr>
              <a:t>Organization of Project Components</a:t>
            </a:r>
          </a:p>
        </p:txBody>
      </p:sp>
      <p:sp>
        <p:nvSpPr>
          <p:cNvPr id="4" name="Content Placeholder 3">
            <a:extLst>
              <a:ext uri="{FF2B5EF4-FFF2-40B4-BE49-F238E27FC236}">
                <a16:creationId xmlns:a16="http://schemas.microsoft.com/office/drawing/2014/main" id="{19437887-54FE-4243-91D3-38DEA81FA602}"/>
              </a:ext>
            </a:extLst>
          </p:cNvPr>
          <p:cNvSpPr>
            <a:spLocks noGrp="1"/>
          </p:cNvSpPr>
          <p:nvPr>
            <p:ph sz="half" idx="1"/>
          </p:nvPr>
        </p:nvSpPr>
        <p:spPr>
          <a:xfrm>
            <a:off x="376115" y="2275487"/>
            <a:ext cx="3429000" cy="3410712"/>
          </a:xfrm>
        </p:spPr>
        <p:txBody>
          <a:bodyPr vert="horz" lIns="91440" tIns="45720" rIns="91440" bIns="45720" rtlCol="0" anchor="t">
            <a:normAutofit fontScale="85000" lnSpcReduction="20000"/>
          </a:bodyPr>
          <a:lstStyle/>
          <a:p>
            <a:r>
              <a:rPr lang="en-US" sz="1700" dirty="0">
                <a:solidFill>
                  <a:schemeClr val="bg1"/>
                </a:solidFill>
              </a:rPr>
              <a:t>Arduino Mega 2560</a:t>
            </a:r>
          </a:p>
          <a:p>
            <a:r>
              <a:rPr lang="en-US" sz="1700" dirty="0">
                <a:solidFill>
                  <a:schemeClr val="bg1"/>
                </a:solidFill>
              </a:rPr>
              <a:t>Breadboard</a:t>
            </a:r>
          </a:p>
          <a:p>
            <a:r>
              <a:rPr lang="en-US" sz="1700" dirty="0">
                <a:solidFill>
                  <a:schemeClr val="bg1"/>
                </a:solidFill>
              </a:rPr>
              <a:t>Resistor 10kΩ</a:t>
            </a:r>
          </a:p>
          <a:p>
            <a:r>
              <a:rPr lang="en-US" sz="1700" dirty="0">
                <a:solidFill>
                  <a:schemeClr val="bg1"/>
                </a:solidFill>
              </a:rPr>
              <a:t>LEDs</a:t>
            </a:r>
          </a:p>
          <a:p>
            <a:r>
              <a:rPr lang="en-US" sz="1700" dirty="0">
                <a:solidFill>
                  <a:schemeClr val="bg1"/>
                </a:solidFill>
              </a:rPr>
              <a:t>Ultrasonic Sensor </a:t>
            </a:r>
          </a:p>
          <a:p>
            <a:r>
              <a:rPr lang="en-US" sz="1700" dirty="0">
                <a:solidFill>
                  <a:schemeClr val="bg1"/>
                </a:solidFill>
              </a:rPr>
              <a:t>Active Buzzer</a:t>
            </a:r>
          </a:p>
          <a:p>
            <a:r>
              <a:rPr lang="en-US" sz="1700" dirty="0">
                <a:solidFill>
                  <a:schemeClr val="bg1"/>
                </a:solidFill>
              </a:rPr>
              <a:t>Photoresistor</a:t>
            </a:r>
          </a:p>
          <a:p>
            <a:r>
              <a:rPr lang="en-US" sz="1700" dirty="0">
                <a:solidFill>
                  <a:schemeClr val="bg1"/>
                </a:solidFill>
              </a:rPr>
              <a:t>Wires</a:t>
            </a:r>
          </a:p>
          <a:p>
            <a:r>
              <a:rPr lang="en-US" sz="1700" dirty="0">
                <a:solidFill>
                  <a:schemeClr val="bg1"/>
                </a:solidFill>
              </a:rPr>
              <a:t>USB Type B cable</a:t>
            </a:r>
          </a:p>
          <a:p>
            <a:r>
              <a:rPr lang="en-US" sz="1700" dirty="0">
                <a:solidFill>
                  <a:schemeClr val="bg1"/>
                </a:solidFill>
              </a:rPr>
              <a:t>Water Sensor</a:t>
            </a:r>
          </a:p>
          <a:p>
            <a:r>
              <a:rPr lang="en-US" sz="1700" dirty="0">
                <a:solidFill>
                  <a:schemeClr val="bg1"/>
                </a:solidFill>
              </a:rPr>
              <a:t>Humidity Sensor</a:t>
            </a:r>
          </a:p>
          <a:p>
            <a:endParaRPr lang="en-US" sz="1700" dirty="0"/>
          </a:p>
        </p:txBody>
      </p:sp>
      <p:pic>
        <p:nvPicPr>
          <p:cNvPr id="6" name="Picture 6">
            <a:extLst>
              <a:ext uri="{FF2B5EF4-FFF2-40B4-BE49-F238E27FC236}">
                <a16:creationId xmlns:a16="http://schemas.microsoft.com/office/drawing/2014/main" id="{3DFB3BE7-9369-6DF1-97FD-6BCB017E393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56573" y="840105"/>
            <a:ext cx="6903720" cy="5177790"/>
          </a:xfrm>
          <a:prstGeom prst="rect">
            <a:avLst/>
          </a:prstGeom>
        </p:spPr>
      </p:pic>
      <p:sp>
        <p:nvSpPr>
          <p:cNvPr id="3" name="TextBox 2">
            <a:extLst>
              <a:ext uri="{FF2B5EF4-FFF2-40B4-BE49-F238E27FC236}">
                <a16:creationId xmlns:a16="http://schemas.microsoft.com/office/drawing/2014/main" id="{F89B5E30-5CF1-BB52-A184-2003C381B7A0}"/>
              </a:ext>
            </a:extLst>
          </p:cNvPr>
          <p:cNvSpPr txBox="1"/>
          <p:nvPr/>
        </p:nvSpPr>
        <p:spPr>
          <a:xfrm>
            <a:off x="8739151" y="1758998"/>
            <a:ext cx="725936" cy="261610"/>
          </a:xfrm>
          <a:prstGeom prst="rect">
            <a:avLst/>
          </a:prstGeom>
          <a:noFill/>
        </p:spPr>
        <p:txBody>
          <a:bodyPr wrap="square" rtlCol="0">
            <a:spAutoFit/>
          </a:bodyPr>
          <a:lstStyle/>
          <a:p>
            <a:r>
              <a:rPr lang="en-US" sz="1100" dirty="0">
                <a:highlight>
                  <a:srgbClr val="00FF00"/>
                </a:highlight>
              </a:rPr>
              <a:t>Arduino</a:t>
            </a:r>
          </a:p>
        </p:txBody>
      </p:sp>
      <p:cxnSp>
        <p:nvCxnSpPr>
          <p:cNvPr id="7" name="Straight Arrow Connector 6">
            <a:extLst>
              <a:ext uri="{FF2B5EF4-FFF2-40B4-BE49-F238E27FC236}">
                <a16:creationId xmlns:a16="http://schemas.microsoft.com/office/drawing/2014/main" id="{140BCD7A-ABAB-6E7D-7A9C-387E3E46A326}"/>
              </a:ext>
            </a:extLst>
          </p:cNvPr>
          <p:cNvCxnSpPr>
            <a:cxnSpLocks/>
          </p:cNvCxnSpPr>
          <p:nvPr/>
        </p:nvCxnSpPr>
        <p:spPr>
          <a:xfrm flipH="1">
            <a:off x="8739151" y="2020608"/>
            <a:ext cx="202425" cy="64581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14B0F73-D084-C100-BBCD-259124181FC4}"/>
              </a:ext>
            </a:extLst>
          </p:cNvPr>
          <p:cNvSpPr txBox="1"/>
          <p:nvPr/>
        </p:nvSpPr>
        <p:spPr>
          <a:xfrm>
            <a:off x="6902208" y="2693175"/>
            <a:ext cx="887642" cy="430887"/>
          </a:xfrm>
          <a:prstGeom prst="rect">
            <a:avLst/>
          </a:prstGeom>
          <a:noFill/>
        </p:spPr>
        <p:txBody>
          <a:bodyPr wrap="square" rtlCol="0">
            <a:spAutoFit/>
          </a:bodyPr>
          <a:lstStyle/>
          <a:p>
            <a:r>
              <a:rPr lang="en-US" sz="1100" dirty="0">
                <a:highlight>
                  <a:srgbClr val="00FF00"/>
                </a:highlight>
              </a:rPr>
              <a:t>Breadboard</a:t>
            </a:r>
          </a:p>
          <a:p>
            <a:endParaRPr lang="en-US" sz="1100" dirty="0">
              <a:highlight>
                <a:srgbClr val="00FF00"/>
              </a:highlight>
            </a:endParaRPr>
          </a:p>
        </p:txBody>
      </p:sp>
      <p:sp>
        <p:nvSpPr>
          <p:cNvPr id="18" name="TextBox 17">
            <a:extLst>
              <a:ext uri="{FF2B5EF4-FFF2-40B4-BE49-F238E27FC236}">
                <a16:creationId xmlns:a16="http://schemas.microsoft.com/office/drawing/2014/main" id="{E436F392-53AB-C540-CBEB-054CD77DF884}"/>
              </a:ext>
            </a:extLst>
          </p:cNvPr>
          <p:cNvSpPr txBox="1"/>
          <p:nvPr/>
        </p:nvSpPr>
        <p:spPr>
          <a:xfrm>
            <a:off x="9176575" y="4157844"/>
            <a:ext cx="937666" cy="261610"/>
          </a:xfrm>
          <a:prstGeom prst="rect">
            <a:avLst/>
          </a:prstGeom>
          <a:noFill/>
        </p:spPr>
        <p:txBody>
          <a:bodyPr wrap="square" rtlCol="0">
            <a:spAutoFit/>
          </a:bodyPr>
          <a:lstStyle/>
          <a:p>
            <a:r>
              <a:rPr lang="en-US" sz="1100" dirty="0">
                <a:highlight>
                  <a:srgbClr val="00FF00"/>
                </a:highlight>
              </a:rPr>
              <a:t>Wires</a:t>
            </a:r>
          </a:p>
        </p:txBody>
      </p:sp>
      <p:sp>
        <p:nvSpPr>
          <p:cNvPr id="19" name="TextBox 18">
            <a:extLst>
              <a:ext uri="{FF2B5EF4-FFF2-40B4-BE49-F238E27FC236}">
                <a16:creationId xmlns:a16="http://schemas.microsoft.com/office/drawing/2014/main" id="{C95FA9B1-0AAD-1E11-8325-417F8A4E5496}"/>
              </a:ext>
            </a:extLst>
          </p:cNvPr>
          <p:cNvSpPr txBox="1"/>
          <p:nvPr/>
        </p:nvSpPr>
        <p:spPr>
          <a:xfrm>
            <a:off x="6146025" y="3429000"/>
            <a:ext cx="1336698" cy="430887"/>
          </a:xfrm>
          <a:prstGeom prst="rect">
            <a:avLst/>
          </a:prstGeom>
          <a:noFill/>
        </p:spPr>
        <p:txBody>
          <a:bodyPr wrap="square" rtlCol="0">
            <a:spAutoFit/>
          </a:bodyPr>
          <a:lstStyle/>
          <a:p>
            <a:r>
              <a:rPr lang="en-US" sz="1100" dirty="0">
                <a:highlight>
                  <a:srgbClr val="00FF00"/>
                </a:highlight>
              </a:rPr>
              <a:t>10k Ohm Resistors</a:t>
            </a:r>
          </a:p>
          <a:p>
            <a:endParaRPr lang="en-US" sz="1100" dirty="0">
              <a:highlight>
                <a:srgbClr val="00FF00"/>
              </a:highlight>
            </a:endParaRPr>
          </a:p>
        </p:txBody>
      </p:sp>
      <p:sp>
        <p:nvSpPr>
          <p:cNvPr id="20" name="TextBox 19">
            <a:extLst>
              <a:ext uri="{FF2B5EF4-FFF2-40B4-BE49-F238E27FC236}">
                <a16:creationId xmlns:a16="http://schemas.microsoft.com/office/drawing/2014/main" id="{EFDE12A9-783B-FAD5-13A9-CA2EF296705A}"/>
              </a:ext>
            </a:extLst>
          </p:cNvPr>
          <p:cNvSpPr txBox="1"/>
          <p:nvPr/>
        </p:nvSpPr>
        <p:spPr>
          <a:xfrm>
            <a:off x="7480189" y="5039869"/>
            <a:ext cx="1336698" cy="430887"/>
          </a:xfrm>
          <a:prstGeom prst="rect">
            <a:avLst/>
          </a:prstGeom>
          <a:noFill/>
        </p:spPr>
        <p:txBody>
          <a:bodyPr wrap="square" rtlCol="0">
            <a:spAutoFit/>
          </a:bodyPr>
          <a:lstStyle/>
          <a:p>
            <a:r>
              <a:rPr lang="en-US" sz="1100" dirty="0">
                <a:highlight>
                  <a:srgbClr val="00FF00"/>
                </a:highlight>
              </a:rPr>
              <a:t>LED’s</a:t>
            </a:r>
          </a:p>
          <a:p>
            <a:endParaRPr lang="en-US" sz="1100" dirty="0">
              <a:highlight>
                <a:srgbClr val="00FF00"/>
              </a:highlight>
            </a:endParaRPr>
          </a:p>
        </p:txBody>
      </p:sp>
      <p:sp>
        <p:nvSpPr>
          <p:cNvPr id="21" name="TextBox 20">
            <a:extLst>
              <a:ext uri="{FF2B5EF4-FFF2-40B4-BE49-F238E27FC236}">
                <a16:creationId xmlns:a16="http://schemas.microsoft.com/office/drawing/2014/main" id="{D1CE3E34-9211-DCC3-C275-5E5F3C53BF70}"/>
              </a:ext>
            </a:extLst>
          </p:cNvPr>
          <p:cNvSpPr txBox="1"/>
          <p:nvPr/>
        </p:nvSpPr>
        <p:spPr>
          <a:xfrm>
            <a:off x="6453152" y="5470756"/>
            <a:ext cx="1336698" cy="430887"/>
          </a:xfrm>
          <a:prstGeom prst="rect">
            <a:avLst/>
          </a:prstGeom>
          <a:noFill/>
        </p:spPr>
        <p:txBody>
          <a:bodyPr wrap="square" rtlCol="0">
            <a:spAutoFit/>
          </a:bodyPr>
          <a:lstStyle/>
          <a:p>
            <a:r>
              <a:rPr lang="en-US" sz="1100" dirty="0">
                <a:highlight>
                  <a:srgbClr val="00FF00"/>
                </a:highlight>
              </a:rPr>
              <a:t>Photo Resistors</a:t>
            </a:r>
          </a:p>
          <a:p>
            <a:endParaRPr lang="en-US" sz="1100" dirty="0">
              <a:highlight>
                <a:srgbClr val="00FF00"/>
              </a:highlight>
            </a:endParaRPr>
          </a:p>
        </p:txBody>
      </p:sp>
      <p:cxnSp>
        <p:nvCxnSpPr>
          <p:cNvPr id="22" name="Straight Arrow Connector 21">
            <a:extLst>
              <a:ext uri="{FF2B5EF4-FFF2-40B4-BE49-F238E27FC236}">
                <a16:creationId xmlns:a16="http://schemas.microsoft.com/office/drawing/2014/main" id="{B069722C-4D66-6BAD-ABA7-87C8ADB449AA}"/>
              </a:ext>
            </a:extLst>
          </p:cNvPr>
          <p:cNvCxnSpPr>
            <a:cxnSpLocks/>
          </p:cNvCxnSpPr>
          <p:nvPr/>
        </p:nvCxnSpPr>
        <p:spPr>
          <a:xfrm flipH="1" flipV="1">
            <a:off x="6505502" y="5179273"/>
            <a:ext cx="396706" cy="34528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CB80427-A2BD-6BA9-2661-9D466C2D81AF}"/>
              </a:ext>
            </a:extLst>
          </p:cNvPr>
          <p:cNvSpPr txBox="1"/>
          <p:nvPr/>
        </p:nvSpPr>
        <p:spPr>
          <a:xfrm>
            <a:off x="4538473" y="5406771"/>
            <a:ext cx="1336698" cy="430887"/>
          </a:xfrm>
          <a:prstGeom prst="rect">
            <a:avLst/>
          </a:prstGeom>
          <a:noFill/>
        </p:spPr>
        <p:txBody>
          <a:bodyPr wrap="square" rtlCol="0">
            <a:spAutoFit/>
          </a:bodyPr>
          <a:lstStyle/>
          <a:p>
            <a:r>
              <a:rPr lang="en-US" sz="1100" dirty="0">
                <a:highlight>
                  <a:srgbClr val="00FF00"/>
                </a:highlight>
              </a:rPr>
              <a:t>Photo Resistors</a:t>
            </a:r>
          </a:p>
          <a:p>
            <a:endParaRPr lang="en-US" sz="1100" dirty="0">
              <a:highlight>
                <a:srgbClr val="00FF00"/>
              </a:highlight>
            </a:endParaRPr>
          </a:p>
        </p:txBody>
      </p:sp>
      <p:sp>
        <p:nvSpPr>
          <p:cNvPr id="25" name="TextBox 24">
            <a:extLst>
              <a:ext uri="{FF2B5EF4-FFF2-40B4-BE49-F238E27FC236}">
                <a16:creationId xmlns:a16="http://schemas.microsoft.com/office/drawing/2014/main" id="{2DE1182A-767C-5ECC-127D-5037444AAB2A}"/>
              </a:ext>
            </a:extLst>
          </p:cNvPr>
          <p:cNvSpPr txBox="1"/>
          <p:nvPr/>
        </p:nvSpPr>
        <p:spPr>
          <a:xfrm>
            <a:off x="4981039" y="3248763"/>
            <a:ext cx="1336698" cy="430887"/>
          </a:xfrm>
          <a:prstGeom prst="rect">
            <a:avLst/>
          </a:prstGeom>
          <a:noFill/>
        </p:spPr>
        <p:txBody>
          <a:bodyPr wrap="square" rtlCol="0">
            <a:spAutoFit/>
          </a:bodyPr>
          <a:lstStyle/>
          <a:p>
            <a:r>
              <a:rPr lang="en-US" sz="1100" dirty="0">
                <a:highlight>
                  <a:srgbClr val="00FF00"/>
                </a:highlight>
              </a:rPr>
              <a:t>Ultrasonic Sensor</a:t>
            </a:r>
          </a:p>
          <a:p>
            <a:endParaRPr lang="en-US" sz="1100" dirty="0">
              <a:highlight>
                <a:srgbClr val="00FF00"/>
              </a:highlight>
            </a:endParaRPr>
          </a:p>
        </p:txBody>
      </p:sp>
      <p:sp>
        <p:nvSpPr>
          <p:cNvPr id="26" name="TextBox 25">
            <a:extLst>
              <a:ext uri="{FF2B5EF4-FFF2-40B4-BE49-F238E27FC236}">
                <a16:creationId xmlns:a16="http://schemas.microsoft.com/office/drawing/2014/main" id="{B6B41E63-816E-3F63-2495-06203245446E}"/>
              </a:ext>
            </a:extLst>
          </p:cNvPr>
          <p:cNvSpPr txBox="1"/>
          <p:nvPr/>
        </p:nvSpPr>
        <p:spPr>
          <a:xfrm>
            <a:off x="5649388" y="2549477"/>
            <a:ext cx="1336698" cy="430887"/>
          </a:xfrm>
          <a:prstGeom prst="rect">
            <a:avLst/>
          </a:prstGeom>
          <a:noFill/>
        </p:spPr>
        <p:txBody>
          <a:bodyPr wrap="square" rtlCol="0">
            <a:spAutoFit/>
          </a:bodyPr>
          <a:lstStyle/>
          <a:p>
            <a:r>
              <a:rPr lang="en-US" sz="1100" dirty="0">
                <a:highlight>
                  <a:srgbClr val="00FF00"/>
                </a:highlight>
              </a:rPr>
              <a:t>Active Buzzer</a:t>
            </a:r>
          </a:p>
          <a:p>
            <a:endParaRPr lang="en-US" sz="1100" dirty="0">
              <a:highlight>
                <a:srgbClr val="00FF00"/>
              </a:highlight>
            </a:endParaRPr>
          </a:p>
        </p:txBody>
      </p:sp>
      <p:sp>
        <p:nvSpPr>
          <p:cNvPr id="27" name="TextBox 26">
            <a:extLst>
              <a:ext uri="{FF2B5EF4-FFF2-40B4-BE49-F238E27FC236}">
                <a16:creationId xmlns:a16="http://schemas.microsoft.com/office/drawing/2014/main" id="{7D3847CE-4C30-3BC6-17E6-CBDA4851FA7A}"/>
              </a:ext>
            </a:extLst>
          </p:cNvPr>
          <p:cNvSpPr txBox="1"/>
          <p:nvPr/>
        </p:nvSpPr>
        <p:spPr>
          <a:xfrm>
            <a:off x="5427651" y="4548690"/>
            <a:ext cx="1336698" cy="600164"/>
          </a:xfrm>
          <a:prstGeom prst="rect">
            <a:avLst/>
          </a:prstGeom>
          <a:noFill/>
        </p:spPr>
        <p:txBody>
          <a:bodyPr wrap="square" rtlCol="0">
            <a:spAutoFit/>
          </a:bodyPr>
          <a:lstStyle/>
          <a:p>
            <a:r>
              <a:rPr lang="en-US" sz="1100" dirty="0">
                <a:highlight>
                  <a:srgbClr val="00FF00"/>
                </a:highlight>
              </a:rPr>
              <a:t>Water</a:t>
            </a:r>
          </a:p>
          <a:p>
            <a:r>
              <a:rPr lang="en-US" sz="1100" dirty="0">
                <a:highlight>
                  <a:srgbClr val="00FF00"/>
                </a:highlight>
              </a:rPr>
              <a:t>Sensor</a:t>
            </a:r>
          </a:p>
          <a:p>
            <a:endParaRPr lang="en-US" sz="1100" dirty="0">
              <a:highlight>
                <a:srgbClr val="00FF00"/>
              </a:highlight>
            </a:endParaRPr>
          </a:p>
        </p:txBody>
      </p:sp>
      <p:sp>
        <p:nvSpPr>
          <p:cNvPr id="28" name="TextBox 27">
            <a:extLst>
              <a:ext uri="{FF2B5EF4-FFF2-40B4-BE49-F238E27FC236}">
                <a16:creationId xmlns:a16="http://schemas.microsoft.com/office/drawing/2014/main" id="{44A366F5-D13E-6557-4D1C-05D58D576C7A}"/>
              </a:ext>
            </a:extLst>
          </p:cNvPr>
          <p:cNvSpPr txBox="1"/>
          <p:nvPr/>
        </p:nvSpPr>
        <p:spPr>
          <a:xfrm>
            <a:off x="9566696" y="2591764"/>
            <a:ext cx="1336698" cy="430887"/>
          </a:xfrm>
          <a:prstGeom prst="rect">
            <a:avLst/>
          </a:prstGeom>
          <a:noFill/>
        </p:spPr>
        <p:txBody>
          <a:bodyPr wrap="square" rtlCol="0">
            <a:spAutoFit/>
          </a:bodyPr>
          <a:lstStyle/>
          <a:p>
            <a:r>
              <a:rPr lang="en-US" sz="1100" dirty="0">
                <a:highlight>
                  <a:srgbClr val="00FF00"/>
                </a:highlight>
              </a:rPr>
              <a:t>USB Cable</a:t>
            </a:r>
          </a:p>
          <a:p>
            <a:endParaRPr lang="en-US" sz="1100" dirty="0">
              <a:highlight>
                <a:srgbClr val="00FF00"/>
              </a:highlight>
            </a:endParaRPr>
          </a:p>
        </p:txBody>
      </p:sp>
      <p:cxnSp>
        <p:nvCxnSpPr>
          <p:cNvPr id="29" name="Straight Arrow Connector 28">
            <a:extLst>
              <a:ext uri="{FF2B5EF4-FFF2-40B4-BE49-F238E27FC236}">
                <a16:creationId xmlns:a16="http://schemas.microsoft.com/office/drawing/2014/main" id="{E85B2E2E-5729-BF35-8226-ADC9A7BC8AF6}"/>
              </a:ext>
            </a:extLst>
          </p:cNvPr>
          <p:cNvCxnSpPr>
            <a:cxnSpLocks/>
          </p:cNvCxnSpPr>
          <p:nvPr/>
        </p:nvCxnSpPr>
        <p:spPr>
          <a:xfrm>
            <a:off x="9933060" y="2807207"/>
            <a:ext cx="0" cy="346521"/>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245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52919" y="1123837"/>
            <a:ext cx="2947482" cy="1283461"/>
          </a:xfrm>
        </p:spPr>
        <p:txBody>
          <a:bodyPr vert="horz" lIns="91440" tIns="45720" rIns="91440" bIns="45720" rtlCol="0" anchor="b">
            <a:normAutofit/>
          </a:bodyPr>
          <a:lstStyle/>
          <a:p>
            <a:r>
              <a:rPr lang="en-US" sz="2400" dirty="0"/>
              <a:t>Circuit with red LED on</a:t>
            </a:r>
          </a:p>
        </p:txBody>
      </p:sp>
      <p:sp>
        <p:nvSpPr>
          <p:cNvPr id="8" name="Content Placeholder 7">
            <a:extLst>
              <a:ext uri="{FF2B5EF4-FFF2-40B4-BE49-F238E27FC236}">
                <a16:creationId xmlns:a16="http://schemas.microsoft.com/office/drawing/2014/main" id="{F7DDFD6A-DEB4-BAC5-B984-8361FA12C309}"/>
              </a:ext>
            </a:extLst>
          </p:cNvPr>
          <p:cNvSpPr>
            <a:spLocks noGrp="1"/>
          </p:cNvSpPr>
          <p:nvPr>
            <p:ph idx="1"/>
          </p:nvPr>
        </p:nvSpPr>
        <p:spPr>
          <a:xfrm>
            <a:off x="252920" y="2407298"/>
            <a:ext cx="2947482" cy="3498980"/>
          </a:xfrm>
        </p:spPr>
        <p:txBody>
          <a:bodyPr anchor="t">
            <a:normAutofit/>
          </a:bodyPr>
          <a:lstStyle/>
          <a:p>
            <a:endParaRPr lang="en-US" sz="1600">
              <a:solidFill>
                <a:srgbClr val="FFFFFF"/>
              </a:solidFill>
            </a:endParaRPr>
          </a:p>
        </p:txBody>
      </p:sp>
      <p:pic>
        <p:nvPicPr>
          <p:cNvPr id="4" name="Picture 4">
            <a:extLst>
              <a:ext uri="{FF2B5EF4-FFF2-40B4-BE49-F238E27FC236}">
                <a16:creationId xmlns:a16="http://schemas.microsoft.com/office/drawing/2014/main" id="{22C34B84-8A0B-E142-7E3D-D7607BF56CA9}"/>
              </a:ext>
            </a:extLst>
          </p:cNvPr>
          <p:cNvPicPr>
            <a:picLocks noChangeAspect="1"/>
          </p:cNvPicPr>
          <p:nvPr/>
        </p:nvPicPr>
        <p:blipFill rotWithShape="1">
          <a:blip r:embed="rId2">
            <a:extLst>
              <a:ext uri="{28A0092B-C50C-407E-A947-70E740481C1C}">
                <a14:useLocalDpi xmlns:a14="http://schemas.microsoft.com/office/drawing/2010/main" val="0"/>
              </a:ext>
            </a:extLst>
          </a:blip>
          <a:srcRect l="2510" r="13866" b="1"/>
          <a:stretch/>
        </p:blipFill>
        <p:spPr>
          <a:xfrm>
            <a:off x="3718560" y="1324356"/>
            <a:ext cx="7147357" cy="4209288"/>
          </a:xfrm>
          <a:prstGeom prst="rect">
            <a:avLst/>
          </a:prstGeom>
        </p:spPr>
      </p:pic>
    </p:spTree>
    <p:extLst>
      <p:ext uri="{BB962C8B-B14F-4D97-AF65-F5344CB8AC3E}">
        <p14:creationId xmlns:p14="http://schemas.microsoft.com/office/powerpoint/2010/main" val="3432478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3200" spc="-100"/>
              <a:t>Serial Monitor </a:t>
            </a:r>
            <a:br>
              <a:rPr lang="en-US" sz="3200" spc="-100"/>
            </a:br>
            <a:r>
              <a:rPr lang="en-US" sz="3200" spc="-100"/>
              <a:t>Showing printed output communicated over serial communications with Arduino.</a:t>
            </a:r>
          </a:p>
        </p:txBody>
      </p:sp>
      <p:pic>
        <p:nvPicPr>
          <p:cNvPr id="6" name="Picture 6">
            <a:extLst>
              <a:ext uri="{FF2B5EF4-FFF2-40B4-BE49-F238E27FC236}">
                <a16:creationId xmlns:a16="http://schemas.microsoft.com/office/drawing/2014/main" id="{F9B2597D-914C-7A5E-E749-7285E8E3E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1530661"/>
            <a:ext cx="6367271" cy="3788526"/>
          </a:xfrm>
          <a:prstGeom prst="rect">
            <a:avLst/>
          </a:prstGeom>
        </p:spPr>
      </p:pic>
      <p:sp>
        <p:nvSpPr>
          <p:cNvPr id="32" name="Rectangle 31">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21774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Door contact sensor</a:t>
            </a:r>
          </a:p>
        </p:txBody>
      </p:sp>
      <p:sp>
        <p:nvSpPr>
          <p:cNvPr id="5" name="Subtitle 4">
            <a:extLst>
              <a:ext uri="{FF2B5EF4-FFF2-40B4-BE49-F238E27FC236}">
                <a16:creationId xmlns:a16="http://schemas.microsoft.com/office/drawing/2014/main" id="{1700BA1F-6CEB-4E81-4DF5-69EE8FC5EB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63722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Circuit of door closed with Green LED ON</a:t>
            </a:r>
          </a:p>
        </p:txBody>
      </p:sp>
      <p:pic>
        <p:nvPicPr>
          <p:cNvPr id="5" name="Content Placeholder 4">
            <a:extLst>
              <a:ext uri="{FF2B5EF4-FFF2-40B4-BE49-F238E27FC236}">
                <a16:creationId xmlns:a16="http://schemas.microsoft.com/office/drawing/2014/main" id="{85E0911A-A3AD-8C04-68B3-9237F09FF3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719344"/>
            <a:ext cx="7225748" cy="5419311"/>
          </a:xfrm>
          <a:prstGeom prst="rect">
            <a:avLst/>
          </a:prstGeom>
        </p:spPr>
      </p:pic>
    </p:spTree>
    <p:extLst>
      <p:ext uri="{BB962C8B-B14F-4D97-AF65-F5344CB8AC3E}">
        <p14:creationId xmlns:p14="http://schemas.microsoft.com/office/powerpoint/2010/main" val="3669562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Circuit of door open with Green LED OFF</a:t>
            </a:r>
          </a:p>
        </p:txBody>
      </p:sp>
      <p:pic>
        <p:nvPicPr>
          <p:cNvPr id="5" name="Content Placeholder 4" descr="A picture containing text, electronics&#10;&#10;Description automatically generated">
            <a:extLst>
              <a:ext uri="{FF2B5EF4-FFF2-40B4-BE49-F238E27FC236}">
                <a16:creationId xmlns:a16="http://schemas.microsoft.com/office/drawing/2014/main" id="{C6A91222-0A75-9762-788D-96930B46B8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2428" y="719344"/>
            <a:ext cx="7225748" cy="5419311"/>
          </a:xfrm>
          <a:prstGeom prst="rect">
            <a:avLst/>
          </a:prstGeom>
        </p:spPr>
      </p:pic>
    </p:spTree>
    <p:extLst>
      <p:ext uri="{BB962C8B-B14F-4D97-AF65-F5344CB8AC3E}">
        <p14:creationId xmlns:p14="http://schemas.microsoft.com/office/powerpoint/2010/main" val="660590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900" spc="-100"/>
              <a:t>Arduino Code</a:t>
            </a:r>
          </a:p>
        </p:txBody>
      </p:sp>
      <p:pic>
        <p:nvPicPr>
          <p:cNvPr id="7" name="Content Placeholder 6" descr="A screenshot of a computer&#10;&#10;Description automatically generated">
            <a:extLst>
              <a:ext uri="{FF2B5EF4-FFF2-40B4-BE49-F238E27FC236}">
                <a16:creationId xmlns:a16="http://schemas.microsoft.com/office/drawing/2014/main" id="{9F98FCB4-7E9C-2606-8084-779E32B9A6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051" r="7547" b="2"/>
          <a:stretch/>
        </p:blipFill>
        <p:spPr>
          <a:xfrm>
            <a:off x="5120640" y="759599"/>
            <a:ext cx="6367271" cy="5330650"/>
          </a:xfrm>
          <a:prstGeom prst="rect">
            <a:avLst/>
          </a:prstGeom>
        </p:spPr>
      </p:pic>
      <p:sp>
        <p:nvSpPr>
          <p:cNvPr id="20" name="Rectangle 1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70939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4600" spc="-100" dirty="0"/>
              <a:t>Serial Monitor</a:t>
            </a:r>
            <a:br>
              <a:rPr lang="en-US" sz="4600" spc="-100" dirty="0"/>
            </a:br>
            <a:r>
              <a:rPr lang="en-US" sz="4600" spc="-100"/>
              <a:t>Demonstrating text alert indicating the door is open.</a:t>
            </a:r>
            <a:endParaRPr lang="en-US" sz="4600" spc="-100" dirty="0"/>
          </a:p>
        </p:txBody>
      </p:sp>
      <p:pic>
        <p:nvPicPr>
          <p:cNvPr id="5" name="Content Placeholder 4" descr="Graphical user interface, text, application&#10;&#10;Description automatically generated">
            <a:extLst>
              <a:ext uri="{FF2B5EF4-FFF2-40B4-BE49-F238E27FC236}">
                <a16:creationId xmlns:a16="http://schemas.microsoft.com/office/drawing/2014/main" id="{B8312A44-F329-E892-A290-068B38D308D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168" r="7429" b="2"/>
          <a:stretch/>
        </p:blipFill>
        <p:spPr>
          <a:xfrm>
            <a:off x="5120640" y="759599"/>
            <a:ext cx="6367271" cy="5330650"/>
          </a:xfrm>
          <a:prstGeom prst="rect">
            <a:avLst/>
          </a:prstGeom>
        </p:spPr>
      </p:pic>
      <p:sp>
        <p:nvSpPr>
          <p:cNvPr id="31" name="Rectangle 30">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7156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5054082" y="1298448"/>
            <a:ext cx="6068070" cy="3255264"/>
          </a:xfrm>
        </p:spPr>
        <p:txBody>
          <a:bodyPr>
            <a:normAutofit/>
          </a:bodyPr>
          <a:lstStyle/>
          <a:p>
            <a:r>
              <a:rPr lang="en-US" sz="4600" dirty="0"/>
              <a:t>Adding Distance Sensor to Smart Home System </a:t>
            </a:r>
            <a:br>
              <a:rPr lang="en-US" sz="4600" dirty="0"/>
            </a:br>
            <a:r>
              <a:rPr lang="en-US" sz="4600" dirty="0"/>
              <a:t>and Conducting Data Analysis</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5054083" y="4670246"/>
            <a:ext cx="6037903" cy="914400"/>
          </a:xfrm>
        </p:spPr>
        <p:txBody>
          <a:bodyPr>
            <a:normAutofit/>
          </a:bodyPr>
          <a:lstStyle/>
          <a:p>
            <a:endParaRPr lang="en-US"/>
          </a:p>
        </p:txBody>
      </p:sp>
      <p:sp>
        <p:nvSpPr>
          <p:cNvPr id="14" name="Rectangle 13">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49928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836F-A670-8A09-2655-40A767E5C234}"/>
              </a:ext>
            </a:extLst>
          </p:cNvPr>
          <p:cNvSpPr>
            <a:spLocks noGrp="1"/>
          </p:cNvSpPr>
          <p:nvPr>
            <p:ph type="title"/>
          </p:nvPr>
        </p:nvSpPr>
        <p:spPr/>
        <p:txBody>
          <a:bodyPr/>
          <a:lstStyle/>
          <a:p>
            <a:r>
              <a:rPr lang="en-US" dirty="0"/>
              <a:t>Introduction</a:t>
            </a:r>
          </a:p>
        </p:txBody>
      </p:sp>
      <p:sp>
        <p:nvSpPr>
          <p:cNvPr id="3" name="Picture Placeholder 2">
            <a:extLst>
              <a:ext uri="{FF2B5EF4-FFF2-40B4-BE49-F238E27FC236}">
                <a16:creationId xmlns:a16="http://schemas.microsoft.com/office/drawing/2014/main" id="{6B2EEE63-5333-5117-996D-53E98D9B6AB9}"/>
              </a:ext>
            </a:extLst>
          </p:cNvPr>
          <p:cNvSpPr>
            <a:spLocks noGrp="1"/>
          </p:cNvSpPr>
          <p:nvPr>
            <p:ph type="pic" idx="1"/>
          </p:nvPr>
        </p:nvSpPr>
        <p:spPr/>
      </p:sp>
      <p:sp>
        <p:nvSpPr>
          <p:cNvPr id="4" name="Text Placeholder 3">
            <a:extLst>
              <a:ext uri="{FF2B5EF4-FFF2-40B4-BE49-F238E27FC236}">
                <a16:creationId xmlns:a16="http://schemas.microsoft.com/office/drawing/2014/main" id="{A3F5B3ED-FC64-3A8B-2D17-75BC96A6CB98}"/>
              </a:ext>
            </a:extLst>
          </p:cNvPr>
          <p:cNvSpPr>
            <a:spLocks noGrp="1"/>
          </p:cNvSpPr>
          <p:nvPr>
            <p:ph type="body" sz="half" idx="2"/>
          </p:nvPr>
        </p:nvSpPr>
        <p:spPr/>
        <p:txBody>
          <a:bodyPr/>
          <a:lstStyle/>
          <a:p>
            <a:endParaRPr lang="en-US" dirty="0"/>
          </a:p>
        </p:txBody>
      </p:sp>
      <p:sp>
        <p:nvSpPr>
          <p:cNvPr id="5" name="TextBox 4">
            <a:extLst>
              <a:ext uri="{FF2B5EF4-FFF2-40B4-BE49-F238E27FC236}">
                <a16:creationId xmlns:a16="http://schemas.microsoft.com/office/drawing/2014/main" id="{ED71BF5B-DE99-A672-5A5B-0DD757276032}"/>
              </a:ext>
            </a:extLst>
          </p:cNvPr>
          <p:cNvSpPr txBox="1"/>
          <p:nvPr/>
        </p:nvSpPr>
        <p:spPr>
          <a:xfrm>
            <a:off x="4800600" y="1885950"/>
            <a:ext cx="5815013" cy="2031325"/>
          </a:xfrm>
          <a:prstGeom prst="rect">
            <a:avLst/>
          </a:prstGeom>
          <a:noFill/>
        </p:spPr>
        <p:txBody>
          <a:bodyPr wrap="square" rtlCol="0">
            <a:spAutoFit/>
          </a:bodyPr>
          <a:lstStyle/>
          <a:p>
            <a:r>
              <a:rPr lang="en-US" dirty="0">
                <a:solidFill>
                  <a:schemeClr val="bg1"/>
                </a:solidFill>
              </a:rPr>
              <a:t>This project is a demonstration of a simple yet effective home security and automation system, using an Arduino microcontroller. This system uses sensors that are readily available. The hardware is controlled by the Arduino microcontroller. It also allows for easy programming, and simulation using the </a:t>
            </a:r>
            <a:r>
              <a:rPr lang="en-US" dirty="0" err="1">
                <a:solidFill>
                  <a:schemeClr val="bg1"/>
                </a:solidFill>
              </a:rPr>
              <a:t>Tinkercad</a:t>
            </a:r>
            <a:r>
              <a:rPr lang="en-US" dirty="0">
                <a:solidFill>
                  <a:schemeClr val="bg1"/>
                </a:solidFill>
              </a:rPr>
              <a:t> software and Arduino developer kit.</a:t>
            </a:r>
          </a:p>
        </p:txBody>
      </p:sp>
    </p:spTree>
    <p:extLst>
      <p:ext uri="{BB962C8B-B14F-4D97-AF65-F5344CB8AC3E}">
        <p14:creationId xmlns:p14="http://schemas.microsoft.com/office/powerpoint/2010/main" val="3949047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500" spc="-100" dirty="0"/>
              <a:t>Circuit with green LED on</a:t>
            </a:r>
          </a:p>
        </p:txBody>
      </p:sp>
      <p:pic>
        <p:nvPicPr>
          <p:cNvPr id="5" name="Content Placeholder 4" descr="A picture containing keyboard, computer, electronics&#10;&#10;Description automatically generated">
            <a:extLst>
              <a:ext uri="{FF2B5EF4-FFF2-40B4-BE49-F238E27FC236}">
                <a16:creationId xmlns:a16="http://schemas.microsoft.com/office/drawing/2014/main" id="{EA35B732-2B61-9E17-3577-0C433C6B57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322" r="13808" b="1769"/>
          <a:stretch/>
        </p:blipFill>
        <p:spPr>
          <a:xfrm>
            <a:off x="5120640" y="906525"/>
            <a:ext cx="6367271" cy="5036798"/>
          </a:xfrm>
          <a:prstGeom prst="rect">
            <a:avLst/>
          </a:prstGeom>
        </p:spPr>
      </p:pic>
      <p:sp>
        <p:nvSpPr>
          <p:cNvPr id="22" name="Rectangle 21">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7581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3" name="Rectangle 2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000" spc="-100" dirty="0"/>
              <a:t>Circuit with yellow LED on.</a:t>
            </a:r>
          </a:p>
        </p:txBody>
      </p:sp>
      <p:pic>
        <p:nvPicPr>
          <p:cNvPr id="10" name="Content Placeholder 9" descr="A picture containing text, indoor, keyboard, electronics&#10;&#10;Description automatically generated">
            <a:extLst>
              <a:ext uri="{FF2B5EF4-FFF2-40B4-BE49-F238E27FC236}">
                <a16:creationId xmlns:a16="http://schemas.microsoft.com/office/drawing/2014/main" id="{E52FCC99-F644-F3A7-7823-3130447FB5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3808" b="9091"/>
          <a:stretch/>
        </p:blipFill>
        <p:spPr>
          <a:xfrm>
            <a:off x="5120640" y="906528"/>
            <a:ext cx="6367271" cy="5036791"/>
          </a:xfrm>
          <a:prstGeom prst="rect">
            <a:avLst/>
          </a:prstGeom>
        </p:spPr>
      </p:pic>
      <p:sp>
        <p:nvSpPr>
          <p:cNvPr id="27" name="Rectangle 2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9435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500" spc="-100" dirty="0"/>
              <a:t>Circuit with red LED on</a:t>
            </a:r>
          </a:p>
        </p:txBody>
      </p:sp>
      <p:pic>
        <p:nvPicPr>
          <p:cNvPr id="5" name="Content Placeholder 4" descr="A picture containing indoor, kitchen appliance&#10;&#10;Description automatically generated">
            <a:extLst>
              <a:ext uri="{FF2B5EF4-FFF2-40B4-BE49-F238E27FC236}">
                <a16:creationId xmlns:a16="http://schemas.microsoft.com/office/drawing/2014/main" id="{1F6ABF25-51B7-8D10-81D8-2B40090654F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46" r="13808" b="1545"/>
          <a:stretch/>
        </p:blipFill>
        <p:spPr>
          <a:xfrm>
            <a:off x="5120640" y="906525"/>
            <a:ext cx="6367271" cy="5036798"/>
          </a:xfrm>
          <a:prstGeom prst="rect">
            <a:avLst/>
          </a:prstGeom>
        </p:spPr>
      </p:pic>
      <p:sp>
        <p:nvSpPr>
          <p:cNvPr id="22" name="Rectangle 21">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6869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900" spc="-100"/>
              <a:t>Arduino Code</a:t>
            </a:r>
          </a:p>
        </p:txBody>
      </p:sp>
      <p:pic>
        <p:nvPicPr>
          <p:cNvPr id="5" name="Content Placeholder 4" descr="Graphical user interface, text&#10;&#10;Description automatically generated">
            <a:extLst>
              <a:ext uri="{FF2B5EF4-FFF2-40B4-BE49-F238E27FC236}">
                <a16:creationId xmlns:a16="http://schemas.microsoft.com/office/drawing/2014/main" id="{B6A7075C-01A1-3CDE-9326-A9A5F636281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970" r="-1" b="16077"/>
          <a:stretch/>
        </p:blipFill>
        <p:spPr>
          <a:xfrm>
            <a:off x="5120640" y="759599"/>
            <a:ext cx="6367271" cy="5330650"/>
          </a:xfrm>
          <a:prstGeom prst="rect">
            <a:avLst/>
          </a:prstGeom>
        </p:spPr>
      </p:pic>
      <p:sp>
        <p:nvSpPr>
          <p:cNvPr id="31" name="Rectangle 30">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39007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252919" y="1123837"/>
            <a:ext cx="2947482" cy="4601183"/>
          </a:xfrm>
        </p:spPr>
        <p:txBody>
          <a:bodyPr>
            <a:normAutofit/>
          </a:bodyPr>
          <a:lstStyle/>
          <a:p>
            <a:r>
              <a:rPr lang="en-US" dirty="0"/>
              <a:t>Plot of data</a:t>
            </a:r>
          </a:p>
        </p:txBody>
      </p:sp>
      <p:graphicFrame>
        <p:nvGraphicFramePr>
          <p:cNvPr id="6" name="Content Placeholder 5">
            <a:extLst>
              <a:ext uri="{FF2B5EF4-FFF2-40B4-BE49-F238E27FC236}">
                <a16:creationId xmlns:a16="http://schemas.microsoft.com/office/drawing/2014/main" id="{7FE27CB6-D570-B382-772C-05EDC561361F}"/>
              </a:ext>
            </a:extLst>
          </p:cNvPr>
          <p:cNvGraphicFramePr>
            <a:graphicFrameLocks noGrp="1"/>
          </p:cNvGraphicFramePr>
          <p:nvPr>
            <p:ph idx="1"/>
            <p:extLst>
              <p:ext uri="{D42A27DB-BD31-4B8C-83A1-F6EECF244321}">
                <p14:modId xmlns:p14="http://schemas.microsoft.com/office/powerpoint/2010/main" val="3507471458"/>
              </p:ext>
            </p:extLst>
          </p:nvPr>
        </p:nvGraphicFramePr>
        <p:xfrm>
          <a:off x="3759896" y="885459"/>
          <a:ext cx="7728267" cy="50873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7332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5054082" y="1298448"/>
            <a:ext cx="6068070" cy="3255264"/>
          </a:xfrm>
        </p:spPr>
        <p:txBody>
          <a:bodyPr>
            <a:normAutofit/>
          </a:bodyPr>
          <a:lstStyle/>
          <a:p>
            <a:r>
              <a:rPr lang="en-US"/>
              <a:t>Adding Automated Light to Smart Home System </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5054083" y="4670246"/>
            <a:ext cx="6037903" cy="914400"/>
          </a:xfrm>
        </p:spPr>
        <p:txBody>
          <a:bodyPr>
            <a:normAutofit/>
          </a:bodyPr>
          <a:lstStyle/>
          <a:p>
            <a:endParaRPr lang="en-US"/>
          </a:p>
        </p:txBody>
      </p:sp>
      <p:sp>
        <p:nvSpPr>
          <p:cNvPr id="14" name="Rectangle 13">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Graphic 6" descr="Lightbulb">
            <a:extLst>
              <a:ext uri="{FF2B5EF4-FFF2-40B4-BE49-F238E27FC236}">
                <a16:creationId xmlns:a16="http://schemas.microsoft.com/office/drawing/2014/main" id="{F61A8874-9EBB-2439-F1A2-FCA48D458D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6177" y="1695799"/>
            <a:ext cx="3458249" cy="3458249"/>
          </a:xfrm>
          <a:prstGeom prst="rect">
            <a:avLst/>
          </a:prstGeom>
        </p:spPr>
      </p:pic>
    </p:spTree>
    <p:extLst>
      <p:ext uri="{BB962C8B-B14F-4D97-AF65-F5344CB8AC3E}">
        <p14:creationId xmlns:p14="http://schemas.microsoft.com/office/powerpoint/2010/main" val="147826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000" spc="-100" dirty="0"/>
              <a:t>Circuit with automated LED off</a:t>
            </a:r>
          </a:p>
        </p:txBody>
      </p:sp>
      <p:pic>
        <p:nvPicPr>
          <p:cNvPr id="5" name="Content Placeholder 4" descr="A circuit board with wires&#10;&#10;Description automatically generated with low confidence">
            <a:extLst>
              <a:ext uri="{FF2B5EF4-FFF2-40B4-BE49-F238E27FC236}">
                <a16:creationId xmlns:a16="http://schemas.microsoft.com/office/drawing/2014/main" id="{E3D8A251-3EF0-E6D5-F31F-4EAC2CC25B6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937" r="8463"/>
          <a:stretch/>
        </p:blipFill>
        <p:spPr>
          <a:xfrm>
            <a:off x="5368863" y="759599"/>
            <a:ext cx="5870824" cy="5330650"/>
          </a:xfrm>
          <a:prstGeom prst="rect">
            <a:avLst/>
          </a:prstGeom>
        </p:spPr>
      </p:pic>
      <p:sp>
        <p:nvSpPr>
          <p:cNvPr id="22" name="Rectangle 21">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7869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5000" spc="-100" dirty="0"/>
              <a:t>Circuit with automated LED on</a:t>
            </a:r>
          </a:p>
        </p:txBody>
      </p:sp>
      <p:pic>
        <p:nvPicPr>
          <p:cNvPr id="7" name="Content Placeholder 6" descr="A picture containing light, dark, lamp, night&#10;&#10;Description automatically generated">
            <a:extLst>
              <a:ext uri="{FF2B5EF4-FFF2-40B4-BE49-F238E27FC236}">
                <a16:creationId xmlns:a16="http://schemas.microsoft.com/office/drawing/2014/main" id="{76C6D1F4-EF0C-2B82-484A-86EFD6B141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7518" y="484632"/>
            <a:ext cx="4742340" cy="3556755"/>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8980A853-D45B-9446-E51A-93D0220DAAE2}"/>
              </a:ext>
            </a:extLst>
          </p:cNvPr>
          <p:cNvPicPr>
            <a:picLocks noChangeAspect="1"/>
          </p:cNvPicPr>
          <p:nvPr/>
        </p:nvPicPr>
        <p:blipFill rotWithShape="1">
          <a:blip r:embed="rId3">
            <a:extLst>
              <a:ext uri="{28A0092B-C50C-407E-A947-70E740481C1C}">
                <a14:useLocalDpi xmlns:a14="http://schemas.microsoft.com/office/drawing/2010/main" val="0"/>
              </a:ext>
            </a:extLst>
          </a:blip>
          <a:srcRect l="995" r="16405"/>
          <a:stretch/>
        </p:blipFill>
        <p:spPr>
          <a:xfrm>
            <a:off x="6774727" y="484632"/>
            <a:ext cx="3917169" cy="3556755"/>
          </a:xfrm>
          <a:prstGeom prst="rect">
            <a:avLst/>
          </a:prstGeom>
        </p:spPr>
      </p:pic>
    </p:spTree>
    <p:extLst>
      <p:ext uri="{BB962C8B-B14F-4D97-AF65-F5344CB8AC3E}">
        <p14:creationId xmlns:p14="http://schemas.microsoft.com/office/powerpoint/2010/main" val="1162184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900" spc="-100"/>
              <a:t>Arduino Code </a:t>
            </a:r>
          </a:p>
        </p:txBody>
      </p:sp>
      <p:pic>
        <p:nvPicPr>
          <p:cNvPr id="6" name="Content Placeholder 5" descr="A screenshot of a computer&#10;&#10;Description automatically generated">
            <a:extLst>
              <a:ext uri="{FF2B5EF4-FFF2-40B4-BE49-F238E27FC236}">
                <a16:creationId xmlns:a16="http://schemas.microsoft.com/office/drawing/2014/main" id="{7B5680DF-CAB6-4CD0-89FB-5507FF039B2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645" r="20285" b="1"/>
          <a:stretch/>
        </p:blipFill>
        <p:spPr>
          <a:xfrm>
            <a:off x="5120640" y="759599"/>
            <a:ext cx="6367271" cy="5330650"/>
          </a:xfrm>
          <a:prstGeom prst="rect">
            <a:avLst/>
          </a:prstGeom>
        </p:spPr>
      </p:pic>
      <p:sp>
        <p:nvSpPr>
          <p:cNvPr id="32" name="Rectangle 31">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33403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4600" spc="-100" dirty="0"/>
              <a:t>Serial Monitor</a:t>
            </a:r>
            <a:br>
              <a:rPr lang="en-US" sz="4600" spc="-100" dirty="0"/>
            </a:br>
            <a:r>
              <a:rPr lang="en-US" sz="2400" spc="-100" dirty="0"/>
              <a:t>indicating automated light is on.</a:t>
            </a:r>
            <a:endParaRPr lang="en-US" sz="4600" spc="-100" dirty="0"/>
          </a:p>
        </p:txBody>
      </p:sp>
      <p:pic>
        <p:nvPicPr>
          <p:cNvPr id="5" name="Content Placeholder 4" descr="Graphical user interface, text, application&#10;&#10;Description automatically generated">
            <a:extLst>
              <a:ext uri="{FF2B5EF4-FFF2-40B4-BE49-F238E27FC236}">
                <a16:creationId xmlns:a16="http://schemas.microsoft.com/office/drawing/2014/main" id="{1300DF56-7E4B-0E5C-F214-09FF0205B4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2247" y="759599"/>
            <a:ext cx="5184056" cy="5330650"/>
          </a:xfrm>
          <a:prstGeom prst="rect">
            <a:avLst/>
          </a:prstGeom>
        </p:spPr>
      </p:pic>
      <p:sp>
        <p:nvSpPr>
          <p:cNvPr id="18" name="Rectangle 1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22947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836F-A670-8A09-2655-40A767E5C234}"/>
              </a:ext>
            </a:extLst>
          </p:cNvPr>
          <p:cNvSpPr>
            <a:spLocks noGrp="1"/>
          </p:cNvSpPr>
          <p:nvPr>
            <p:ph type="title"/>
          </p:nvPr>
        </p:nvSpPr>
        <p:spPr/>
        <p:txBody>
          <a:bodyPr/>
          <a:lstStyle/>
          <a:p>
            <a:r>
              <a:rPr lang="en-US" dirty="0"/>
              <a:t>Challenges</a:t>
            </a:r>
          </a:p>
        </p:txBody>
      </p:sp>
      <p:sp>
        <p:nvSpPr>
          <p:cNvPr id="3" name="Picture Placeholder 2">
            <a:extLst>
              <a:ext uri="{FF2B5EF4-FFF2-40B4-BE49-F238E27FC236}">
                <a16:creationId xmlns:a16="http://schemas.microsoft.com/office/drawing/2014/main" id="{6B2EEE63-5333-5117-996D-53E98D9B6AB9}"/>
              </a:ext>
            </a:extLst>
          </p:cNvPr>
          <p:cNvSpPr>
            <a:spLocks noGrp="1"/>
          </p:cNvSpPr>
          <p:nvPr>
            <p:ph type="pic" idx="1"/>
          </p:nvPr>
        </p:nvSpPr>
        <p:spPr/>
      </p:sp>
      <p:sp>
        <p:nvSpPr>
          <p:cNvPr id="4" name="Text Placeholder 3">
            <a:extLst>
              <a:ext uri="{FF2B5EF4-FFF2-40B4-BE49-F238E27FC236}">
                <a16:creationId xmlns:a16="http://schemas.microsoft.com/office/drawing/2014/main" id="{A3F5B3ED-FC64-3A8B-2D17-75BC96A6CB98}"/>
              </a:ext>
            </a:extLst>
          </p:cNvPr>
          <p:cNvSpPr>
            <a:spLocks noGrp="1"/>
          </p:cNvSpPr>
          <p:nvPr>
            <p:ph type="body" sz="half" idx="2"/>
          </p:nvPr>
        </p:nvSpPr>
        <p:spPr/>
        <p:txBody>
          <a:bodyPr/>
          <a:lstStyle/>
          <a:p>
            <a:endParaRPr lang="en-US" dirty="0"/>
          </a:p>
        </p:txBody>
      </p:sp>
      <p:sp>
        <p:nvSpPr>
          <p:cNvPr id="5" name="TextBox 4">
            <a:extLst>
              <a:ext uri="{FF2B5EF4-FFF2-40B4-BE49-F238E27FC236}">
                <a16:creationId xmlns:a16="http://schemas.microsoft.com/office/drawing/2014/main" id="{ED71BF5B-DE99-A672-5A5B-0DD757276032}"/>
              </a:ext>
            </a:extLst>
          </p:cNvPr>
          <p:cNvSpPr txBox="1"/>
          <p:nvPr/>
        </p:nvSpPr>
        <p:spPr>
          <a:xfrm>
            <a:off x="3856359" y="1385745"/>
            <a:ext cx="7543800" cy="3693319"/>
          </a:xfrm>
          <a:prstGeom prst="rect">
            <a:avLst/>
          </a:prstGeom>
          <a:noFill/>
        </p:spPr>
        <p:txBody>
          <a:bodyPr wrap="square" rtlCol="0">
            <a:spAutoFit/>
          </a:bodyPr>
          <a:lstStyle/>
          <a:p>
            <a:r>
              <a:rPr lang="en-US" dirty="0">
                <a:solidFill>
                  <a:schemeClr val="bg1"/>
                </a:solidFill>
              </a:rPr>
              <a:t>This project was not difficult, but there were some challenges and lessons learned. The original Arduino purchased failed shortly after the second module. Two days were spent ensuring wiring the wiring was correct, and researching possible causes, such as incorrect </a:t>
            </a:r>
            <a:r>
              <a:rPr lang="en-US" dirty="0" err="1">
                <a:solidFill>
                  <a:schemeClr val="bg1"/>
                </a:solidFill>
              </a:rPr>
              <a:t>usb</a:t>
            </a:r>
            <a:r>
              <a:rPr lang="en-US" dirty="0">
                <a:solidFill>
                  <a:schemeClr val="bg1"/>
                </a:solidFill>
              </a:rPr>
              <a:t> drivers.  Ultimately, a replacement board was purchased to test out if it was a failed board. The reason for the failure was never identified. Somethings that could have been done to ensure no failure. Make a note that you only need the </a:t>
            </a:r>
            <a:r>
              <a:rPr lang="en-US" dirty="0" err="1">
                <a:solidFill>
                  <a:schemeClr val="bg1"/>
                </a:solidFill>
              </a:rPr>
              <a:t>usb</a:t>
            </a:r>
            <a:r>
              <a:rPr lang="en-US" dirty="0">
                <a:solidFill>
                  <a:schemeClr val="bg1"/>
                </a:solidFill>
              </a:rPr>
              <a:t> cable for power, and programming, the external power supply is not necessary. Additionally, put electricians' tape on the bottom of the Arduino board, covering the pins, so that you can’t short out the board by accident.</a:t>
            </a:r>
          </a:p>
          <a:p>
            <a:endParaRPr lang="en-US" dirty="0">
              <a:solidFill>
                <a:schemeClr val="bg1"/>
              </a:solidFill>
            </a:endParaRPr>
          </a:p>
          <a:p>
            <a:r>
              <a:rPr lang="en-US" dirty="0">
                <a:solidFill>
                  <a:schemeClr val="bg1"/>
                </a:solidFill>
              </a:rPr>
              <a:t>Additionally, realizing that  each project builds upon the same circuit, would have saved time in wiring during the first 3 modules. </a:t>
            </a:r>
          </a:p>
        </p:txBody>
      </p:sp>
    </p:spTree>
    <p:extLst>
      <p:ext uri="{BB962C8B-B14F-4D97-AF65-F5344CB8AC3E}">
        <p14:creationId xmlns:p14="http://schemas.microsoft.com/office/powerpoint/2010/main" val="585488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069849" y="1298448"/>
            <a:ext cx="3258688" cy="3255264"/>
          </a:xfrm>
        </p:spPr>
        <p:txBody>
          <a:bodyPr>
            <a:normAutofit/>
          </a:bodyPr>
          <a:lstStyle/>
          <a:p>
            <a:r>
              <a:rPr lang="en-US" sz="4600"/>
              <a:t>Adding Water Sensor and Indicator LED</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100015" y="4670246"/>
            <a:ext cx="3228521" cy="914400"/>
          </a:xfrm>
        </p:spPr>
        <p:txBody>
          <a:bodyPr>
            <a:normAutofit/>
          </a:bodyPr>
          <a:lstStyle/>
          <a:p>
            <a:endParaRPr lang="en-US"/>
          </a:p>
        </p:txBody>
      </p:sp>
      <p:pic>
        <p:nvPicPr>
          <p:cNvPr id="7" name="Graphic 6" descr="Water">
            <a:extLst>
              <a:ext uri="{FF2B5EF4-FFF2-40B4-BE49-F238E27FC236}">
                <a16:creationId xmlns:a16="http://schemas.microsoft.com/office/drawing/2014/main" id="{23DCF93E-C16C-FE7B-6CE9-8FE18E1DFC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8950" y="759599"/>
            <a:ext cx="5330650" cy="5330650"/>
          </a:xfrm>
          <a:prstGeom prst="rect">
            <a:avLst/>
          </a:prstGeom>
        </p:spPr>
      </p:pic>
      <p:sp>
        <p:nvSpPr>
          <p:cNvPr id="14" name="Rectangle 13">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932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000" spc="-100"/>
              <a:t>Circuit with Water Sensor and  LED off</a:t>
            </a:r>
          </a:p>
        </p:txBody>
      </p:sp>
      <p:pic>
        <p:nvPicPr>
          <p:cNvPr id="4" name="Content Placeholder 3">
            <a:extLst>
              <a:ext uri="{FF2B5EF4-FFF2-40B4-BE49-F238E27FC236}">
                <a16:creationId xmlns:a16="http://schemas.microsoft.com/office/drawing/2014/main" id="{953C437D-6D90-8B4F-FD1D-0E1BEB310C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20640" y="1037197"/>
            <a:ext cx="6367271" cy="4775453"/>
          </a:xfrm>
          <a:prstGeom prst="rect">
            <a:avLst/>
          </a:prstGeom>
        </p:spPr>
      </p:pic>
      <p:sp>
        <p:nvSpPr>
          <p:cNvPr id="21" name="Rectangle 20">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56139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500" spc="-100"/>
              <a:t>Circuit with water detected LED on</a:t>
            </a:r>
          </a:p>
        </p:txBody>
      </p:sp>
      <p:pic>
        <p:nvPicPr>
          <p:cNvPr id="8" name="Content Placeholder 7" descr="A picture containing indoor&#10;&#10;Description automatically generated">
            <a:extLst>
              <a:ext uri="{FF2B5EF4-FFF2-40B4-BE49-F238E27FC236}">
                <a16:creationId xmlns:a16="http://schemas.microsoft.com/office/drawing/2014/main" id="{CEF9DB57-8ECE-FF84-BE5B-0C427635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1037197"/>
            <a:ext cx="6367271" cy="4775453"/>
          </a:xfrm>
          <a:prstGeom prst="rect">
            <a:avLst/>
          </a:prstGeom>
        </p:spPr>
      </p:pic>
      <p:sp>
        <p:nvSpPr>
          <p:cNvPr id="21" name="Rectangle 20">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2F0C6B1F-6508-44D1-F5B8-C5448CA39D09}"/>
              </a:ext>
            </a:extLst>
          </p:cNvPr>
          <p:cNvSpPr/>
          <p:nvPr/>
        </p:nvSpPr>
        <p:spPr>
          <a:xfrm>
            <a:off x="8132070" y="3874576"/>
            <a:ext cx="1848838" cy="17978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872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1" name="Rectangle 30">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900" spc="-100"/>
              <a:t>Arduino Code</a:t>
            </a:r>
          </a:p>
        </p:txBody>
      </p:sp>
      <p:pic>
        <p:nvPicPr>
          <p:cNvPr id="9" name="Content Placeholder 8" descr="A screenshot of a computer&#10;&#10;Description automatically generated">
            <a:extLst>
              <a:ext uri="{FF2B5EF4-FFF2-40B4-BE49-F238E27FC236}">
                <a16:creationId xmlns:a16="http://schemas.microsoft.com/office/drawing/2014/main" id="{156EB95F-A69F-7F3B-950E-9294B41A4A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555" r="20375" b="1"/>
          <a:stretch/>
        </p:blipFill>
        <p:spPr>
          <a:xfrm>
            <a:off x="5120640" y="759599"/>
            <a:ext cx="6367271" cy="5330650"/>
          </a:xfrm>
          <a:prstGeom prst="rect">
            <a:avLst/>
          </a:prstGeom>
        </p:spPr>
      </p:pic>
      <p:sp>
        <p:nvSpPr>
          <p:cNvPr id="35" name="Rectangle 34">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54806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9" name="Rectangle 28">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4600" spc="-100" dirty="0"/>
              <a:t>Serial Monitor </a:t>
            </a:r>
            <a:r>
              <a:rPr lang="en-US" sz="4600" spc="-100"/>
              <a:t>Indicating Water is detected.</a:t>
            </a:r>
            <a:endParaRPr lang="en-US" sz="4600" spc="-100" dirty="0"/>
          </a:p>
        </p:txBody>
      </p:sp>
      <p:pic>
        <p:nvPicPr>
          <p:cNvPr id="7" name="Content Placeholder 6" descr="A screenshot of a computer&#10;&#10;Description automatically generated">
            <a:extLst>
              <a:ext uri="{FF2B5EF4-FFF2-40B4-BE49-F238E27FC236}">
                <a16:creationId xmlns:a16="http://schemas.microsoft.com/office/drawing/2014/main" id="{AD918F67-8B79-0460-8AC0-794E35B3A4A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929" r="20001" b="1"/>
          <a:stretch/>
        </p:blipFill>
        <p:spPr>
          <a:xfrm>
            <a:off x="5120640" y="759599"/>
            <a:ext cx="6367271" cy="5330650"/>
          </a:xfrm>
          <a:prstGeom prst="rect">
            <a:avLst/>
          </a:prstGeom>
        </p:spPr>
      </p:pic>
      <p:sp>
        <p:nvSpPr>
          <p:cNvPr id="33" name="Rectangle 32">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67384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314824" y="735106"/>
            <a:ext cx="10053763" cy="2928470"/>
          </a:xfrm>
        </p:spPr>
        <p:txBody>
          <a:bodyPr anchor="b">
            <a:normAutofit/>
          </a:bodyPr>
          <a:lstStyle/>
          <a:p>
            <a:r>
              <a:rPr lang="en-US" sz="4800" dirty="0"/>
              <a:t>Adding Humidity Sensor</a:t>
            </a:r>
          </a:p>
        </p:txBody>
      </p:sp>
    </p:spTree>
    <p:extLst>
      <p:ext uri="{BB962C8B-B14F-4D97-AF65-F5344CB8AC3E}">
        <p14:creationId xmlns:p14="http://schemas.microsoft.com/office/powerpoint/2010/main" val="61057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388620" y="199774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Circuit with Humidity Sensor </a:t>
            </a:r>
            <a:r>
              <a:rPr lang="en-US" sz="3300" dirty="0">
                <a:solidFill>
                  <a:srgbClr val="FFFFFF"/>
                </a:solidFill>
              </a:rPr>
              <a:t>in </a:t>
            </a:r>
            <a:r>
              <a:rPr lang="en-US" sz="3300" kern="1200" dirty="0">
                <a:solidFill>
                  <a:srgbClr val="FFFFFF"/>
                </a:solidFill>
                <a:latin typeface="+mj-lt"/>
                <a:ea typeface="+mj-ea"/>
                <a:cs typeface="+mj-cs"/>
              </a:rPr>
              <a:t>off state</a:t>
            </a:r>
          </a:p>
        </p:txBody>
      </p:sp>
      <p:pic>
        <p:nvPicPr>
          <p:cNvPr id="5" name="Picture 4" descr="A picture containing kitchen appliance&#10;&#10;Description automatically generated">
            <a:extLst>
              <a:ext uri="{FF2B5EF4-FFF2-40B4-BE49-F238E27FC236}">
                <a16:creationId xmlns:a16="http://schemas.microsoft.com/office/drawing/2014/main" id="{74013250-4AE0-D2CE-7578-C3BBEDD02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2349447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434340" y="18910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Circuit with Humidity Sensor operating.</a:t>
            </a:r>
          </a:p>
        </p:txBody>
      </p:sp>
      <p:pic>
        <p:nvPicPr>
          <p:cNvPr id="4" name="Picture 3" descr="A picture containing cluttered&#10;&#10;Description automatically generated">
            <a:extLst>
              <a:ext uri="{FF2B5EF4-FFF2-40B4-BE49-F238E27FC236}">
                <a16:creationId xmlns:a16="http://schemas.microsoft.com/office/drawing/2014/main" id="{A90B5662-6C4A-7B6B-26F3-C005E414E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7316" y="885073"/>
            <a:ext cx="6780700" cy="5085525"/>
          </a:xfrm>
          <a:prstGeom prst="rect">
            <a:avLst/>
          </a:prstGeom>
          <a:solidFill>
            <a:schemeClr val="accent6">
              <a:alpha val="14000"/>
            </a:schemeClr>
          </a:solidFill>
        </p:spPr>
      </p:pic>
      <p:sp>
        <p:nvSpPr>
          <p:cNvPr id="6" name="Oval 5">
            <a:extLst>
              <a:ext uri="{FF2B5EF4-FFF2-40B4-BE49-F238E27FC236}">
                <a16:creationId xmlns:a16="http://schemas.microsoft.com/office/drawing/2014/main" id="{302FD120-6C03-806F-A160-C06FB5FF095D}"/>
              </a:ext>
            </a:extLst>
          </p:cNvPr>
          <p:cNvSpPr/>
          <p:nvPr/>
        </p:nvSpPr>
        <p:spPr>
          <a:xfrm>
            <a:off x="5171581" y="3966016"/>
            <a:ext cx="1848838" cy="1797804"/>
          </a:xfrm>
          <a:prstGeom prst="ellipse">
            <a:avLst/>
          </a:prstGeom>
          <a:solidFill>
            <a:schemeClr val="accent6">
              <a:alpha val="4347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277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900" spc="-100"/>
              <a:t>Arduino Code </a:t>
            </a:r>
          </a:p>
        </p:txBody>
      </p:sp>
      <p:pic>
        <p:nvPicPr>
          <p:cNvPr id="6" name="Content Placeholder 5" descr="A screenshot of a computer&#10;&#10;Description automatically generated">
            <a:extLst>
              <a:ext uri="{FF2B5EF4-FFF2-40B4-BE49-F238E27FC236}">
                <a16:creationId xmlns:a16="http://schemas.microsoft.com/office/drawing/2014/main" id="{C08785D4-0FB4-4B10-850B-804A490E126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466" r="20464" b="1"/>
          <a:stretch/>
        </p:blipFill>
        <p:spPr>
          <a:xfrm>
            <a:off x="5120640" y="759599"/>
            <a:ext cx="6367271" cy="5330650"/>
          </a:xfrm>
          <a:prstGeom prst="rect">
            <a:avLst/>
          </a:prstGeom>
        </p:spPr>
      </p:pic>
      <p:sp>
        <p:nvSpPr>
          <p:cNvPr id="32" name="Rectangle 31">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28272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4600" spc="-100" dirty="0"/>
              <a:t>Serial Monitor indicating humidity levels.</a:t>
            </a:r>
          </a:p>
        </p:txBody>
      </p:sp>
      <p:pic>
        <p:nvPicPr>
          <p:cNvPr id="6" name="Content Placeholder 5" descr="A screenshot of a computer&#10;&#10;Description automatically generated">
            <a:extLst>
              <a:ext uri="{FF2B5EF4-FFF2-40B4-BE49-F238E27FC236}">
                <a16:creationId xmlns:a16="http://schemas.microsoft.com/office/drawing/2014/main" id="{A8990257-CEC2-B058-CC2A-577B0B474B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801" r="20129" b="1"/>
          <a:stretch/>
        </p:blipFill>
        <p:spPr>
          <a:xfrm>
            <a:off x="5120640" y="759599"/>
            <a:ext cx="6367271" cy="5330650"/>
          </a:xfrm>
          <a:prstGeom prst="rect">
            <a:avLst/>
          </a:prstGeom>
        </p:spPr>
      </p:pic>
      <p:sp>
        <p:nvSpPr>
          <p:cNvPr id="32" name="Rectangle 31">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1801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836F-A670-8A09-2655-40A767E5C234}"/>
              </a:ext>
            </a:extLst>
          </p:cNvPr>
          <p:cNvSpPr>
            <a:spLocks noGrp="1"/>
          </p:cNvSpPr>
          <p:nvPr>
            <p:ph type="title"/>
          </p:nvPr>
        </p:nvSpPr>
        <p:spPr/>
        <p:txBody>
          <a:bodyPr/>
          <a:lstStyle/>
          <a:p>
            <a:r>
              <a:rPr lang="en-US" dirty="0"/>
              <a:t>Career Skills</a:t>
            </a:r>
          </a:p>
        </p:txBody>
      </p:sp>
      <p:sp>
        <p:nvSpPr>
          <p:cNvPr id="3" name="Picture Placeholder 2">
            <a:extLst>
              <a:ext uri="{FF2B5EF4-FFF2-40B4-BE49-F238E27FC236}">
                <a16:creationId xmlns:a16="http://schemas.microsoft.com/office/drawing/2014/main" id="{6B2EEE63-5333-5117-996D-53E98D9B6AB9}"/>
              </a:ext>
            </a:extLst>
          </p:cNvPr>
          <p:cNvSpPr>
            <a:spLocks noGrp="1"/>
          </p:cNvSpPr>
          <p:nvPr>
            <p:ph type="pic" idx="1"/>
          </p:nvPr>
        </p:nvSpPr>
        <p:spPr/>
      </p:sp>
      <p:sp>
        <p:nvSpPr>
          <p:cNvPr id="4" name="Text Placeholder 3">
            <a:extLst>
              <a:ext uri="{FF2B5EF4-FFF2-40B4-BE49-F238E27FC236}">
                <a16:creationId xmlns:a16="http://schemas.microsoft.com/office/drawing/2014/main" id="{A3F5B3ED-FC64-3A8B-2D17-75BC96A6CB98}"/>
              </a:ext>
            </a:extLst>
          </p:cNvPr>
          <p:cNvSpPr>
            <a:spLocks noGrp="1"/>
          </p:cNvSpPr>
          <p:nvPr>
            <p:ph type="body" sz="half" idx="2"/>
          </p:nvPr>
        </p:nvSpPr>
        <p:spPr/>
        <p:txBody>
          <a:bodyPr/>
          <a:lstStyle/>
          <a:p>
            <a:endParaRPr lang="en-US" dirty="0"/>
          </a:p>
        </p:txBody>
      </p:sp>
      <p:sp>
        <p:nvSpPr>
          <p:cNvPr id="5" name="TextBox 4">
            <a:extLst>
              <a:ext uri="{FF2B5EF4-FFF2-40B4-BE49-F238E27FC236}">
                <a16:creationId xmlns:a16="http://schemas.microsoft.com/office/drawing/2014/main" id="{ED71BF5B-DE99-A672-5A5B-0DD757276032}"/>
              </a:ext>
            </a:extLst>
          </p:cNvPr>
          <p:cNvSpPr txBox="1"/>
          <p:nvPr/>
        </p:nvSpPr>
        <p:spPr>
          <a:xfrm>
            <a:off x="3856359" y="1385745"/>
            <a:ext cx="7543800" cy="3416320"/>
          </a:xfrm>
          <a:prstGeom prst="rect">
            <a:avLst/>
          </a:prstGeom>
          <a:noFill/>
        </p:spPr>
        <p:txBody>
          <a:bodyPr wrap="square" rtlCol="0">
            <a:spAutoFit/>
          </a:bodyPr>
          <a:lstStyle/>
          <a:p>
            <a:r>
              <a:rPr lang="en-US" dirty="0">
                <a:solidFill>
                  <a:schemeClr val="bg1"/>
                </a:solidFill>
              </a:rPr>
              <a:t>The career skills practiced while developing this Security System are as follows:</a:t>
            </a:r>
          </a:p>
          <a:p>
            <a:endParaRPr lang="en-US" dirty="0">
              <a:solidFill>
                <a:schemeClr val="bg1"/>
              </a:solidFill>
            </a:endParaRPr>
          </a:p>
          <a:p>
            <a:pPr marL="342900" indent="-342900">
              <a:buAutoNum type="arabicParenR"/>
            </a:pPr>
            <a:r>
              <a:rPr lang="en-US" dirty="0">
                <a:solidFill>
                  <a:schemeClr val="bg1"/>
                </a:solidFill>
              </a:rPr>
              <a:t>Documentation of components, simulation results, and operation of circuit. </a:t>
            </a:r>
          </a:p>
          <a:p>
            <a:pPr marL="342900" indent="-342900">
              <a:buAutoNum type="arabicParenR"/>
            </a:pPr>
            <a:r>
              <a:rPr lang="en-US" dirty="0">
                <a:solidFill>
                  <a:schemeClr val="bg1"/>
                </a:solidFill>
              </a:rPr>
              <a:t>Basic programming using </a:t>
            </a:r>
            <a:r>
              <a:rPr lang="en-US" dirty="0" err="1">
                <a:solidFill>
                  <a:schemeClr val="bg1"/>
                </a:solidFill>
              </a:rPr>
              <a:t>Tinkercad</a:t>
            </a:r>
            <a:r>
              <a:rPr lang="en-US" dirty="0">
                <a:solidFill>
                  <a:schemeClr val="bg1"/>
                </a:solidFill>
              </a:rPr>
              <a:t>, and C++ for Arduino kit.</a:t>
            </a:r>
          </a:p>
          <a:p>
            <a:pPr marL="342900" indent="-342900">
              <a:buAutoNum type="arabicParenR"/>
            </a:pPr>
            <a:r>
              <a:rPr lang="en-US" dirty="0">
                <a:solidFill>
                  <a:schemeClr val="bg1"/>
                </a:solidFill>
              </a:rPr>
              <a:t>Time management, to ensure project completes on time.</a:t>
            </a:r>
          </a:p>
          <a:p>
            <a:pPr marL="342900" indent="-342900">
              <a:buAutoNum type="arabicParenR"/>
            </a:pPr>
            <a:r>
              <a:rPr lang="en-US" dirty="0">
                <a:solidFill>
                  <a:schemeClr val="bg1"/>
                </a:solidFill>
              </a:rPr>
              <a:t>Ability to follow pinout and wiring of schematic diagram and instructions.</a:t>
            </a:r>
          </a:p>
          <a:p>
            <a:pPr marL="342900" indent="-342900">
              <a:buAutoNum type="arabicParenR"/>
            </a:pPr>
            <a:endParaRPr lang="en-US" dirty="0">
              <a:solidFill>
                <a:schemeClr val="bg1"/>
              </a:solidFill>
            </a:endParaRPr>
          </a:p>
          <a:p>
            <a:pPr marL="342900" indent="-342900">
              <a:buAutoNum type="arabicParenR"/>
            </a:pPr>
            <a:r>
              <a:rPr lang="en-US" dirty="0">
                <a:solidFill>
                  <a:schemeClr val="bg1"/>
                </a:solidFill>
              </a:rPr>
              <a:t>Troubleshooting skills including web search of possible technical issues, verification of wiring, and using previous project stages as test cases to ensure the project is working as expected.</a:t>
            </a:r>
          </a:p>
        </p:txBody>
      </p:sp>
    </p:spTree>
    <p:extLst>
      <p:ext uri="{BB962C8B-B14F-4D97-AF65-F5344CB8AC3E}">
        <p14:creationId xmlns:p14="http://schemas.microsoft.com/office/powerpoint/2010/main" val="3728734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350682" y="4870824"/>
            <a:ext cx="10005951" cy="1458258"/>
          </a:xfrm>
        </p:spPr>
        <p:txBody>
          <a:bodyPr anchor="ctr">
            <a:normAutofit/>
          </a:bodyPr>
          <a:lstStyle/>
          <a:p>
            <a:pPr algn="l"/>
            <a:endParaRPr lang="en-US" dirty="0"/>
          </a:p>
        </p:txBody>
      </p:sp>
      <p:sp>
        <p:nvSpPr>
          <p:cNvPr id="5" name="Title 4">
            <a:extLst>
              <a:ext uri="{FF2B5EF4-FFF2-40B4-BE49-F238E27FC236}">
                <a16:creationId xmlns:a16="http://schemas.microsoft.com/office/drawing/2014/main" id="{D99AAB3A-045F-F578-FB6B-6CF7ADC36DFF}"/>
              </a:ext>
            </a:extLst>
          </p:cNvPr>
          <p:cNvSpPr>
            <a:spLocks noGrp="1"/>
          </p:cNvSpPr>
          <p:nvPr>
            <p:ph type="ctrTitle"/>
          </p:nvPr>
        </p:nvSpPr>
        <p:spPr/>
        <p:txBody>
          <a:bodyPr/>
          <a:lstStyle/>
          <a:p>
            <a:r>
              <a:rPr lang="en-US" dirty="0"/>
              <a:t>Adding Water Sensor , Indicator LED, and Humidity Sensor</a:t>
            </a:r>
          </a:p>
        </p:txBody>
      </p:sp>
    </p:spTree>
    <p:extLst>
      <p:ext uri="{BB962C8B-B14F-4D97-AF65-F5344CB8AC3E}">
        <p14:creationId xmlns:p14="http://schemas.microsoft.com/office/powerpoint/2010/main" val="143453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3700" spc="-100" dirty="0"/>
              <a:t>Circuit with Water Sensor Indicator  LED off and Humidity Sensor</a:t>
            </a:r>
          </a:p>
        </p:txBody>
      </p:sp>
      <p:pic>
        <p:nvPicPr>
          <p:cNvPr id="4" name="Content Placeholder 3">
            <a:extLst>
              <a:ext uri="{FF2B5EF4-FFF2-40B4-BE49-F238E27FC236}">
                <a16:creationId xmlns:a16="http://schemas.microsoft.com/office/drawing/2014/main" id="{953C437D-6D90-8B4F-FD1D-0E1BEB310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1037197"/>
            <a:ext cx="6367271" cy="4775453"/>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7D2926EF-629D-6D63-FC52-F9117D76CAE3}"/>
              </a:ext>
            </a:extLst>
          </p:cNvPr>
          <p:cNvSpPr/>
          <p:nvPr/>
        </p:nvSpPr>
        <p:spPr>
          <a:xfrm>
            <a:off x="5913120" y="3261360"/>
            <a:ext cx="1274710" cy="1292352"/>
          </a:xfrm>
          <a:prstGeom prst="ellipse">
            <a:avLst/>
          </a:prstGeom>
          <a:solidFill>
            <a:schemeClr val="accent6">
              <a:alpha val="4347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BD94F8C-2A23-6094-A17A-FE1FED48FD22}"/>
              </a:ext>
            </a:extLst>
          </p:cNvPr>
          <p:cNvSpPr/>
          <p:nvPr/>
        </p:nvSpPr>
        <p:spPr>
          <a:xfrm>
            <a:off x="7468760" y="4015797"/>
            <a:ext cx="1274710" cy="1292352"/>
          </a:xfrm>
          <a:prstGeom prst="ellipse">
            <a:avLst/>
          </a:prstGeom>
          <a:solidFill>
            <a:schemeClr val="accent6">
              <a:alpha val="4347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6583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000" spc="-100" dirty="0"/>
              <a:t>Circuit with sensor suit in on state</a:t>
            </a:r>
          </a:p>
        </p:txBody>
      </p:sp>
      <p:pic>
        <p:nvPicPr>
          <p:cNvPr id="4" name="Picture 3">
            <a:extLst>
              <a:ext uri="{FF2B5EF4-FFF2-40B4-BE49-F238E27FC236}">
                <a16:creationId xmlns:a16="http://schemas.microsoft.com/office/drawing/2014/main" id="{FA93FF9D-6366-D965-2587-8A664B8E4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1037197"/>
            <a:ext cx="6367271" cy="4775453"/>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a:extLst>
              <a:ext uri="{FF2B5EF4-FFF2-40B4-BE49-F238E27FC236}">
                <a16:creationId xmlns:a16="http://schemas.microsoft.com/office/drawing/2014/main" id="{E6F6099A-CEC0-B8C3-199E-959D6127D631}"/>
              </a:ext>
            </a:extLst>
          </p:cNvPr>
          <p:cNvSpPr/>
          <p:nvPr/>
        </p:nvSpPr>
        <p:spPr>
          <a:xfrm>
            <a:off x="5270577" y="4553712"/>
            <a:ext cx="1274710" cy="1292352"/>
          </a:xfrm>
          <a:prstGeom prst="ellipse">
            <a:avLst/>
          </a:prstGeom>
          <a:solidFill>
            <a:schemeClr val="accent6">
              <a:alpha val="4347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E5AC08B-6331-E2EB-17A7-817C8BC87804}"/>
              </a:ext>
            </a:extLst>
          </p:cNvPr>
          <p:cNvSpPr/>
          <p:nvPr/>
        </p:nvSpPr>
        <p:spPr>
          <a:xfrm>
            <a:off x="8194862" y="3890829"/>
            <a:ext cx="1274710" cy="1292352"/>
          </a:xfrm>
          <a:prstGeom prst="ellipse">
            <a:avLst/>
          </a:prstGeom>
          <a:solidFill>
            <a:schemeClr val="accent6">
              <a:alpha val="4347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3E55FEA-44CF-1679-21EB-D6FDAF6C768D}"/>
              </a:ext>
            </a:extLst>
          </p:cNvPr>
          <p:cNvSpPr/>
          <p:nvPr/>
        </p:nvSpPr>
        <p:spPr>
          <a:xfrm>
            <a:off x="5895157" y="2330196"/>
            <a:ext cx="1274710" cy="1292352"/>
          </a:xfrm>
          <a:prstGeom prst="ellipse">
            <a:avLst/>
          </a:prstGeom>
          <a:solidFill>
            <a:schemeClr val="accent6">
              <a:alpha val="4347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847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33">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900" spc="-100"/>
              <a:t>Arduino Code</a:t>
            </a:r>
          </a:p>
        </p:txBody>
      </p:sp>
      <p:pic>
        <p:nvPicPr>
          <p:cNvPr id="12" name="Content Placeholder 11" descr="A screenshot of a computer&#10;&#10;Description automatically generated">
            <a:extLst>
              <a:ext uri="{FF2B5EF4-FFF2-40B4-BE49-F238E27FC236}">
                <a16:creationId xmlns:a16="http://schemas.microsoft.com/office/drawing/2014/main" id="{69C2726E-1FEF-9086-5B23-294AD6D73E7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046" r="21885" b="1"/>
          <a:stretch/>
        </p:blipFill>
        <p:spPr>
          <a:xfrm>
            <a:off x="5120640" y="759599"/>
            <a:ext cx="6367271" cy="5330650"/>
          </a:xfrm>
          <a:prstGeom prst="rect">
            <a:avLst/>
          </a:prstGeom>
        </p:spPr>
      </p:pic>
      <p:sp>
        <p:nvSpPr>
          <p:cNvPr id="38" name="Rectangle 37">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32059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 name="Rectangle 19">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500" spc="-100" dirty="0"/>
              <a:t>Serial Monitor </a:t>
            </a:r>
            <a:r>
              <a:rPr lang="en-US" sz="2800" spc="-100" dirty="0"/>
              <a:t>indicating all sensors operational</a:t>
            </a:r>
            <a:endParaRPr lang="en-US" sz="5500" spc="-100" dirty="0"/>
          </a:p>
        </p:txBody>
      </p:sp>
      <p:pic>
        <p:nvPicPr>
          <p:cNvPr id="11" name="Content Placeholder 10" descr="A screenshot of a computer&#10;&#10;Description automatically generated">
            <a:extLst>
              <a:ext uri="{FF2B5EF4-FFF2-40B4-BE49-F238E27FC236}">
                <a16:creationId xmlns:a16="http://schemas.microsoft.com/office/drawing/2014/main" id="{EB03D55A-D522-9D88-AC16-91297C5973D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798" r="20133" b="1"/>
          <a:stretch/>
        </p:blipFill>
        <p:spPr>
          <a:xfrm>
            <a:off x="5120640" y="759599"/>
            <a:ext cx="6367271" cy="5330650"/>
          </a:xfrm>
          <a:prstGeom prst="rect">
            <a:avLst/>
          </a:prstGeom>
        </p:spPr>
      </p:pic>
      <p:sp>
        <p:nvSpPr>
          <p:cNvPr id="24" name="Rectangle 23">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02372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836F-A670-8A09-2655-40A767E5C234}"/>
              </a:ext>
            </a:extLst>
          </p:cNvPr>
          <p:cNvSpPr>
            <a:spLocks noGrp="1"/>
          </p:cNvSpPr>
          <p:nvPr>
            <p:ph type="title"/>
          </p:nvPr>
        </p:nvSpPr>
        <p:spPr/>
        <p:txBody>
          <a:bodyPr/>
          <a:lstStyle/>
          <a:p>
            <a:r>
              <a:rPr lang="en-US" dirty="0"/>
              <a:t>Conclusion</a:t>
            </a:r>
          </a:p>
        </p:txBody>
      </p:sp>
      <p:sp>
        <p:nvSpPr>
          <p:cNvPr id="3" name="Picture Placeholder 2">
            <a:extLst>
              <a:ext uri="{FF2B5EF4-FFF2-40B4-BE49-F238E27FC236}">
                <a16:creationId xmlns:a16="http://schemas.microsoft.com/office/drawing/2014/main" id="{6B2EEE63-5333-5117-996D-53E98D9B6AB9}"/>
              </a:ext>
            </a:extLst>
          </p:cNvPr>
          <p:cNvSpPr>
            <a:spLocks noGrp="1"/>
          </p:cNvSpPr>
          <p:nvPr>
            <p:ph type="pic" idx="1"/>
          </p:nvPr>
        </p:nvSpPr>
        <p:spPr/>
      </p:sp>
      <p:sp>
        <p:nvSpPr>
          <p:cNvPr id="4" name="Text Placeholder 3">
            <a:extLst>
              <a:ext uri="{FF2B5EF4-FFF2-40B4-BE49-F238E27FC236}">
                <a16:creationId xmlns:a16="http://schemas.microsoft.com/office/drawing/2014/main" id="{A3F5B3ED-FC64-3A8B-2D17-75BC96A6CB98}"/>
              </a:ext>
            </a:extLst>
          </p:cNvPr>
          <p:cNvSpPr>
            <a:spLocks noGrp="1"/>
          </p:cNvSpPr>
          <p:nvPr>
            <p:ph type="body" sz="half" idx="2"/>
          </p:nvPr>
        </p:nvSpPr>
        <p:spPr/>
        <p:txBody>
          <a:bodyPr/>
          <a:lstStyle/>
          <a:p>
            <a:endParaRPr lang="en-US" dirty="0"/>
          </a:p>
        </p:txBody>
      </p:sp>
      <p:sp>
        <p:nvSpPr>
          <p:cNvPr id="5" name="TextBox 4">
            <a:extLst>
              <a:ext uri="{FF2B5EF4-FFF2-40B4-BE49-F238E27FC236}">
                <a16:creationId xmlns:a16="http://schemas.microsoft.com/office/drawing/2014/main" id="{ED71BF5B-DE99-A672-5A5B-0DD757276032}"/>
              </a:ext>
            </a:extLst>
          </p:cNvPr>
          <p:cNvSpPr txBox="1"/>
          <p:nvPr/>
        </p:nvSpPr>
        <p:spPr>
          <a:xfrm>
            <a:off x="3856359" y="1385745"/>
            <a:ext cx="7543800" cy="2862322"/>
          </a:xfrm>
          <a:prstGeom prst="rect">
            <a:avLst/>
          </a:prstGeom>
          <a:noFill/>
        </p:spPr>
        <p:txBody>
          <a:bodyPr wrap="square" rtlCol="0">
            <a:spAutoFit/>
          </a:bodyPr>
          <a:lstStyle/>
          <a:p>
            <a:r>
              <a:rPr lang="en-US" dirty="0">
                <a:solidFill>
                  <a:schemeClr val="bg1"/>
                </a:solidFill>
              </a:rPr>
              <a:t>This project demonstrates the feasibility of using an Arduino board to develop a working home automation and security system, and the ease with which this can be done.</a:t>
            </a:r>
          </a:p>
          <a:p>
            <a:endParaRPr lang="en-US" dirty="0">
              <a:solidFill>
                <a:schemeClr val="bg1"/>
              </a:solidFill>
            </a:endParaRPr>
          </a:p>
          <a:p>
            <a:r>
              <a:rPr lang="en-US" dirty="0">
                <a:solidFill>
                  <a:schemeClr val="bg1"/>
                </a:solidFill>
              </a:rPr>
              <a:t>Possible improvements could involve using LED displays to show the serial monitor output, as well as using the ESP232 modules to connect wirelessly to a a smartphone for modification of settings.</a:t>
            </a:r>
          </a:p>
          <a:p>
            <a:endParaRPr lang="en-US" dirty="0">
              <a:solidFill>
                <a:schemeClr val="bg1"/>
              </a:solidFill>
            </a:endParaRPr>
          </a:p>
          <a:p>
            <a:r>
              <a:rPr lang="en-US" dirty="0">
                <a:solidFill>
                  <a:schemeClr val="bg1"/>
                </a:solidFill>
              </a:rPr>
              <a:t>Future projects can build upon this one, to develop possible supervisory control and data acquisition applications. (SCADA)</a:t>
            </a:r>
          </a:p>
        </p:txBody>
      </p:sp>
    </p:spTree>
    <p:extLst>
      <p:ext uri="{BB962C8B-B14F-4D97-AF65-F5344CB8AC3E}">
        <p14:creationId xmlns:p14="http://schemas.microsoft.com/office/powerpoint/2010/main" val="688230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err="1"/>
              <a:t>Tinkercad</a:t>
            </a:r>
            <a:r>
              <a:rPr lang="en-US" dirty="0"/>
              <a:t> simulation</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p:txBody>
          <a:bodyPr>
            <a:normAutofit/>
          </a:bodyPr>
          <a:lstStyle/>
          <a:p>
            <a:r>
              <a:rPr lang="en-US" dirty="0"/>
              <a:t>By Miguel </a:t>
            </a:r>
            <a:r>
              <a:rPr lang="en-US" dirty="0" err="1"/>
              <a:t>Mastache</a:t>
            </a:r>
            <a:endParaRPr lang="en-US" dirty="0"/>
          </a:p>
          <a:p>
            <a:r>
              <a:rPr lang="en-US" dirty="0"/>
              <a:t>6/23/2022</a:t>
            </a:r>
          </a:p>
        </p:txBody>
      </p:sp>
    </p:spTree>
    <p:extLst>
      <p:ext uri="{BB962C8B-B14F-4D97-AF65-F5344CB8AC3E}">
        <p14:creationId xmlns:p14="http://schemas.microsoft.com/office/powerpoint/2010/main" val="937683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9" name="Rectangle 38">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000" spc="-100"/>
              <a:t>Circuit</a:t>
            </a:r>
            <a:br>
              <a:rPr lang="en-US" sz="5000" spc="-100"/>
            </a:br>
            <a:r>
              <a:rPr lang="en-US" sz="5000" spc="-100"/>
              <a:t>(Tinkercad Schematic)</a:t>
            </a:r>
          </a:p>
        </p:txBody>
      </p:sp>
      <p:pic>
        <p:nvPicPr>
          <p:cNvPr id="19" name="Picture 18" descr="Graphical user interface, diagram&#10;&#10;Description automatically generated">
            <a:extLst>
              <a:ext uri="{FF2B5EF4-FFF2-40B4-BE49-F238E27FC236}">
                <a16:creationId xmlns:a16="http://schemas.microsoft.com/office/drawing/2014/main" id="{4FA0F4B0-F9CA-4F9A-A32A-D886E03617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1482906"/>
            <a:ext cx="6367271" cy="3884035"/>
          </a:xfrm>
          <a:prstGeom prst="rect">
            <a:avLst/>
          </a:prstGeom>
        </p:spPr>
      </p:pic>
      <p:sp>
        <p:nvSpPr>
          <p:cNvPr id="43" name="Rectangle 42">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1230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328613" y="1938691"/>
            <a:ext cx="2628900" cy="2547257"/>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Code</a:t>
            </a:r>
            <a:br>
              <a:rPr lang="en-US" sz="3600" kern="1200" dirty="0">
                <a:solidFill>
                  <a:srgbClr val="FFFFFF"/>
                </a:solidFill>
                <a:latin typeface="+mj-lt"/>
                <a:ea typeface="+mj-ea"/>
                <a:cs typeface="+mj-cs"/>
              </a:rPr>
            </a:br>
            <a:br>
              <a:rPr lang="en-US" sz="3600" kern="1200" dirty="0">
                <a:solidFill>
                  <a:srgbClr val="FFFFFF"/>
                </a:solidFill>
                <a:latin typeface="+mj-lt"/>
                <a:ea typeface="+mj-ea"/>
                <a:cs typeface="+mj-cs"/>
              </a:rPr>
            </a:br>
            <a:r>
              <a:rPr lang="en-US" sz="2200" kern="1200" dirty="0">
                <a:solidFill>
                  <a:srgbClr val="FFFFFF"/>
                </a:solidFill>
                <a:latin typeface="+mj-lt"/>
                <a:ea typeface="+mj-ea"/>
                <a:cs typeface="+mj-cs"/>
              </a:rPr>
              <a:t>Basic code using graphical programming available in </a:t>
            </a:r>
            <a:r>
              <a:rPr lang="en-US" sz="2200" kern="1200" dirty="0" err="1">
                <a:solidFill>
                  <a:srgbClr val="FFFFFF"/>
                </a:solidFill>
                <a:latin typeface="+mj-lt"/>
                <a:ea typeface="+mj-ea"/>
                <a:cs typeface="+mj-cs"/>
              </a:rPr>
              <a:t>Tinkercad</a:t>
            </a:r>
            <a:r>
              <a:rPr lang="en-US" sz="2200" kern="1200" dirty="0">
                <a:solidFill>
                  <a:srgbClr val="FFFFFF"/>
                </a:solidFill>
                <a:latin typeface="+mj-lt"/>
                <a:ea typeface="+mj-ea"/>
                <a:cs typeface="+mj-cs"/>
              </a:rPr>
              <a:t> suite.</a:t>
            </a:r>
            <a:endParaRPr lang="en-US" sz="3600" kern="1200" dirty="0">
              <a:solidFill>
                <a:srgbClr val="FFFFFF"/>
              </a:solidFill>
              <a:latin typeface="+mj-lt"/>
              <a:ea typeface="+mj-ea"/>
              <a:cs typeface="+mj-cs"/>
            </a:endParaRPr>
          </a:p>
        </p:txBody>
      </p:sp>
      <p:pic>
        <p:nvPicPr>
          <p:cNvPr id="7" name="Picture Placeholder 6" descr="Graphical user interface, application&#10;&#10;Description automatically generated">
            <a:extLst>
              <a:ext uri="{FF2B5EF4-FFF2-40B4-BE49-F238E27FC236}">
                <a16:creationId xmlns:a16="http://schemas.microsoft.com/office/drawing/2014/main" id="{D8306993-42EA-594D-B84D-CFA7A85981C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63" t="251" r="1" b="-685"/>
          <a:stretch/>
        </p:blipFill>
        <p:spPr>
          <a:xfrm>
            <a:off x="4777316" y="1813748"/>
            <a:ext cx="6780700" cy="3228175"/>
          </a:xfrm>
          <a:prstGeom prst="rect">
            <a:avLst/>
          </a:prstGeom>
        </p:spPr>
      </p:pic>
    </p:spTree>
    <p:extLst>
      <p:ext uri="{BB962C8B-B14F-4D97-AF65-F5344CB8AC3E}">
        <p14:creationId xmlns:p14="http://schemas.microsoft.com/office/powerpoint/2010/main" val="1857308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p:txBody>
          <a:bodyPr/>
          <a:lstStyle/>
          <a:p>
            <a:r>
              <a:rPr lang="en-US" dirty="0"/>
              <a:t>Parts Inventory</a:t>
            </a:r>
          </a:p>
        </p:txBody>
      </p:sp>
      <p:sp>
        <p:nvSpPr>
          <p:cNvPr id="5" name="Subtitle 4">
            <a:extLst>
              <a:ext uri="{FF2B5EF4-FFF2-40B4-BE49-F238E27FC236}">
                <a16:creationId xmlns:a16="http://schemas.microsoft.com/office/drawing/2014/main" id="{1700BA1F-6CEB-4E81-4DF5-69EE8FC5EB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33123739"/>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{02518185-DBCA-2E4C-BE60-92071896F5E8}tf10001124</Template>
  <TotalTime>354</TotalTime>
  <Words>741</Words>
  <Application>Microsoft Macintosh PowerPoint</Application>
  <PresentationFormat>Widescreen</PresentationFormat>
  <Paragraphs>105</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Corbel</vt:lpstr>
      <vt:lpstr>Courier New</vt:lpstr>
      <vt:lpstr>Wingdings 2</vt:lpstr>
      <vt:lpstr>Frame</vt:lpstr>
      <vt:lpstr>Home automation and security system demonstrator</vt:lpstr>
      <vt:lpstr>Introduction</vt:lpstr>
      <vt:lpstr>Challenges</vt:lpstr>
      <vt:lpstr>Career Skills</vt:lpstr>
      <vt:lpstr>Conclusion</vt:lpstr>
      <vt:lpstr>Tinkercad simulation</vt:lpstr>
      <vt:lpstr>Circuit (Tinkercad Schematic)</vt:lpstr>
      <vt:lpstr>Code  Basic code using graphical programming available in Tinkercad suite.</vt:lpstr>
      <vt:lpstr>Parts Inventory</vt:lpstr>
      <vt:lpstr>Inventory of IoT Kit</vt:lpstr>
      <vt:lpstr>Organization of Project Components</vt:lpstr>
      <vt:lpstr>Circuit with red LED on</vt:lpstr>
      <vt:lpstr>Serial Monitor  Showing printed output communicated over serial communications with Arduino.</vt:lpstr>
      <vt:lpstr>Door contact sensor</vt:lpstr>
      <vt:lpstr>Circuit of door closed with Green LED ON</vt:lpstr>
      <vt:lpstr>Circuit of door open with Green LED OFF</vt:lpstr>
      <vt:lpstr>Arduino Code</vt:lpstr>
      <vt:lpstr>Serial Monitor Demonstrating text alert indicating the door is open.</vt:lpstr>
      <vt:lpstr>Adding Distance Sensor to Smart Home System  and Conducting Data Analysis</vt:lpstr>
      <vt:lpstr>Circuit with green LED on</vt:lpstr>
      <vt:lpstr>Circuit with yellow LED on.</vt:lpstr>
      <vt:lpstr>Circuit with red LED on</vt:lpstr>
      <vt:lpstr>Arduino Code</vt:lpstr>
      <vt:lpstr>Plot of data</vt:lpstr>
      <vt:lpstr>Adding Automated Light to Smart Home System </vt:lpstr>
      <vt:lpstr>Circuit with automated LED off</vt:lpstr>
      <vt:lpstr>Circuit with automated LED on</vt:lpstr>
      <vt:lpstr>Arduino Code </vt:lpstr>
      <vt:lpstr>Serial Monitor indicating automated light is on.</vt:lpstr>
      <vt:lpstr>Adding Water Sensor and Indicator LED</vt:lpstr>
      <vt:lpstr>Circuit with Water Sensor and  LED off</vt:lpstr>
      <vt:lpstr>Circuit with water detected LED on</vt:lpstr>
      <vt:lpstr>Arduino Code</vt:lpstr>
      <vt:lpstr>Serial Monitor Indicating Water is detected.</vt:lpstr>
      <vt:lpstr>Adding Humidity Sensor</vt:lpstr>
      <vt:lpstr>Circuit with Humidity Sensor in off state</vt:lpstr>
      <vt:lpstr>Circuit with Humidity Sensor operating.</vt:lpstr>
      <vt:lpstr>Arduino Code </vt:lpstr>
      <vt:lpstr>Serial Monitor indicating humidity levels.</vt:lpstr>
      <vt:lpstr>Adding Water Sensor , Indicator LED, and Humidity Sensor</vt:lpstr>
      <vt:lpstr>Circuit with Water Sensor Indicator  LED off and Humidity Sensor</vt:lpstr>
      <vt:lpstr>Circuit with sensor suit in on state</vt:lpstr>
      <vt:lpstr>Arduino Code</vt:lpstr>
      <vt:lpstr>Serial Monitor indicating all sensors operational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Module 1</dc:title>
  <dc:creator>William Sullivan</dc:creator>
  <cp:lastModifiedBy>miguel mastache</cp:lastModifiedBy>
  <cp:revision>24</cp:revision>
  <dcterms:created xsi:type="dcterms:W3CDTF">2018-12-20T22:43:36Z</dcterms:created>
  <dcterms:modified xsi:type="dcterms:W3CDTF">2022-06-24T01:15:34Z</dcterms:modified>
</cp:coreProperties>
</file>